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5143500" cx="9144000"/>
  <p:notesSz cx="6858000" cy="9144000"/>
  <p:embeddedFontLst>
    <p:embeddedFont>
      <p:font typeface="PT Sans Narrow"/>
      <p:regular r:id="rId55"/>
      <p:bold r:id="rId56"/>
    </p:embeddedFont>
    <p:embeddedFont>
      <p:font typeface="Lato Light"/>
      <p:regular r:id="rId57"/>
      <p:bold r:id="rId58"/>
      <p:italic r:id="rId59"/>
      <p:boldItalic r:id="rId60"/>
    </p:embeddedFont>
    <p:embeddedFont>
      <p:font typeface="Lora"/>
      <p:regular r:id="rId61"/>
      <p:bold r:id="rId62"/>
      <p:italic r:id="rId63"/>
      <p:boldItalic r:id="rId64"/>
    </p:embeddedFont>
    <p:embeddedFont>
      <p:font typeface="Open Sans"/>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A34906C-9D3B-41FA-BB9F-2145C4E300C3}">
  <a:tblStyle styleId="{FA34906C-9D3B-41FA-BB9F-2145C4E300C3}"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Lora-bold.fntdata"/><Relationship Id="rId61" Type="http://schemas.openxmlformats.org/officeDocument/2006/relationships/font" Target="fonts/Lora-regular.fntdata"/><Relationship Id="rId20" Type="http://schemas.openxmlformats.org/officeDocument/2006/relationships/slide" Target="slides/slide14.xml"/><Relationship Id="rId64" Type="http://schemas.openxmlformats.org/officeDocument/2006/relationships/font" Target="fonts/Lora-boldItalic.fntdata"/><Relationship Id="rId63" Type="http://schemas.openxmlformats.org/officeDocument/2006/relationships/font" Target="fonts/Lora-italic.fntdata"/><Relationship Id="rId22" Type="http://schemas.openxmlformats.org/officeDocument/2006/relationships/slide" Target="slides/slide16.xml"/><Relationship Id="rId66" Type="http://schemas.openxmlformats.org/officeDocument/2006/relationships/font" Target="fonts/OpenSans-bold.fntdata"/><Relationship Id="rId21" Type="http://schemas.openxmlformats.org/officeDocument/2006/relationships/slide" Target="slides/slide15.xml"/><Relationship Id="rId65" Type="http://schemas.openxmlformats.org/officeDocument/2006/relationships/font" Target="fonts/OpenSans-regular.fntdata"/><Relationship Id="rId24" Type="http://schemas.openxmlformats.org/officeDocument/2006/relationships/slide" Target="slides/slide18.xml"/><Relationship Id="rId68" Type="http://schemas.openxmlformats.org/officeDocument/2006/relationships/font" Target="fonts/OpenSans-boldItalic.fntdata"/><Relationship Id="rId23" Type="http://schemas.openxmlformats.org/officeDocument/2006/relationships/slide" Target="slides/slide17.xml"/><Relationship Id="rId67" Type="http://schemas.openxmlformats.org/officeDocument/2006/relationships/font" Target="fonts/OpenSans-italic.fntdata"/><Relationship Id="rId60" Type="http://schemas.openxmlformats.org/officeDocument/2006/relationships/font" Target="fonts/LatoLight-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PTSansNarrow-regular.fntdata"/><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LatoLight-regular.fntdata"/><Relationship Id="rId12" Type="http://schemas.openxmlformats.org/officeDocument/2006/relationships/slide" Target="slides/slide6.xml"/><Relationship Id="rId56" Type="http://schemas.openxmlformats.org/officeDocument/2006/relationships/font" Target="fonts/PTSansNarrow-bold.fntdata"/><Relationship Id="rId15" Type="http://schemas.openxmlformats.org/officeDocument/2006/relationships/slide" Target="slides/slide9.xml"/><Relationship Id="rId59" Type="http://schemas.openxmlformats.org/officeDocument/2006/relationships/font" Target="fonts/LatoLight-italic.fntdata"/><Relationship Id="rId14" Type="http://schemas.openxmlformats.org/officeDocument/2006/relationships/slide" Target="slides/slide8.xml"/><Relationship Id="rId58" Type="http://schemas.openxmlformats.org/officeDocument/2006/relationships/font" Target="fonts/LatoLight-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1e2c5365c6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1e2c5365c6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5b346f65a4_1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5b346f65a4_1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5b346f65a4_1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5b346f65a4_1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2757bec1e0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2757bec1e0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1e2c5365c6_0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1e2c5365c6_0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22ace33e10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22ace33e10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79cda59a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79cda59a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2757bec1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2757bec1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75148ee16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75148ee16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bd507aa08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bd507aa08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bd26f0d66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bd26f0d66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228e7dd68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228e7dd68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bd26f0d66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bd26f0d66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bd26f0d66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bd26f0d66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bd26f0d66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bd26f0d66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bd26f0d66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bd26f0d66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1e2c5365c6_0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1e2c5365c6_0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bd26f0d668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bd26f0d668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bd26f0d668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bd26f0d668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bd26f0d668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bd26f0d668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bd26f0d668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bd26f0d668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8e54dd7c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8e54dd7c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7bbef020ad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7bbef020ad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bbed041a2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bbed041a2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bbed041a2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bbed041a2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5b346f65a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5b346f65a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5b346f65a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5b346f65a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5b346f65a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5b346f65a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5b346f65a4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5b346f65a4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5b346f65a4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5b346f65a4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5b346f65a4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5b346f65a4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bd507aa085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bd507aa085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5b346f65a4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5b346f65a4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5b346f65a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5b346f65a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22ace33e10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22ace33e10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27a92ae8b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27a92ae8b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7a671b002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7a671b002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5b346f65a4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5b346f65a4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bdd2bd7a0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bdd2bd7a0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2757bec1e0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2757bec1e0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5b346f65a4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5b346f65a4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1ee49d3ced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1ee49d3ced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1ee49d3ced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1ee49d3ced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1ee49d3ced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1ee49d3ced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27a92ae8b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27a92ae8b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1ee49d3ce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1ee49d3ce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1ee49d3ced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1ee49d3ced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1ee49d3ced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1ee49d3ced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4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400"/>
              <a:buNone/>
              <a:defRPr sz="5400"/>
            </a:lvl1pPr>
            <a:lvl2pPr lvl="1" rtl="0" algn="ctr">
              <a:spcBef>
                <a:spcPts val="0"/>
              </a:spcBef>
              <a:spcAft>
                <a:spcPts val="0"/>
              </a:spcAft>
              <a:buSzPts val="5400"/>
              <a:buNone/>
              <a:defRPr sz="5400"/>
            </a:lvl2pPr>
            <a:lvl3pPr lvl="2" rtl="0" algn="ctr">
              <a:spcBef>
                <a:spcPts val="0"/>
              </a:spcBef>
              <a:spcAft>
                <a:spcPts val="0"/>
              </a:spcAft>
              <a:buSzPts val="5400"/>
              <a:buNone/>
              <a:defRPr sz="5400"/>
            </a:lvl3pPr>
            <a:lvl4pPr lvl="3" rtl="0" algn="ctr">
              <a:spcBef>
                <a:spcPts val="0"/>
              </a:spcBef>
              <a:spcAft>
                <a:spcPts val="0"/>
              </a:spcAft>
              <a:buSzPts val="5400"/>
              <a:buNone/>
              <a:defRPr sz="5400"/>
            </a:lvl4pPr>
            <a:lvl5pPr lvl="4" rtl="0" algn="ctr">
              <a:spcBef>
                <a:spcPts val="0"/>
              </a:spcBef>
              <a:spcAft>
                <a:spcPts val="0"/>
              </a:spcAft>
              <a:buSzPts val="5400"/>
              <a:buNone/>
              <a:defRPr sz="5400"/>
            </a:lvl5pPr>
            <a:lvl6pPr lvl="5" rtl="0" algn="ctr">
              <a:spcBef>
                <a:spcPts val="0"/>
              </a:spcBef>
              <a:spcAft>
                <a:spcPts val="0"/>
              </a:spcAft>
              <a:buSzPts val="5400"/>
              <a:buNone/>
              <a:defRPr sz="5400"/>
            </a:lvl6pPr>
            <a:lvl7pPr lvl="6" rtl="0" algn="ctr">
              <a:spcBef>
                <a:spcPts val="0"/>
              </a:spcBef>
              <a:spcAft>
                <a:spcPts val="0"/>
              </a:spcAft>
              <a:buSzPts val="5400"/>
              <a:buNone/>
              <a:defRPr sz="5400"/>
            </a:lvl7pPr>
            <a:lvl8pPr lvl="7" rtl="0" algn="ctr">
              <a:spcBef>
                <a:spcPts val="0"/>
              </a:spcBef>
              <a:spcAft>
                <a:spcPts val="0"/>
              </a:spcAft>
              <a:buSzPts val="5400"/>
              <a:buNone/>
              <a:defRPr sz="5400"/>
            </a:lvl8pPr>
            <a:lvl9pPr lvl="8" rtl="0"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400"/>
              <a:buNone/>
              <a:defRPr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accent3"/>
              </a:buClr>
              <a:buSzPts val="13000"/>
              <a:buNone/>
              <a:defRPr sz="13000">
                <a:solidFill>
                  <a:schemeClr val="accent3"/>
                </a:solidFill>
              </a:defRPr>
            </a:lvl1pPr>
            <a:lvl2pPr lvl="1" rtl="0" algn="ctr">
              <a:spcBef>
                <a:spcPts val="0"/>
              </a:spcBef>
              <a:spcAft>
                <a:spcPts val="0"/>
              </a:spcAft>
              <a:buClr>
                <a:schemeClr val="accent3"/>
              </a:buClr>
              <a:buSzPts val="13000"/>
              <a:buNone/>
              <a:defRPr sz="13000">
                <a:solidFill>
                  <a:schemeClr val="accent3"/>
                </a:solidFill>
              </a:defRPr>
            </a:lvl2pPr>
            <a:lvl3pPr lvl="2" rtl="0" algn="ctr">
              <a:spcBef>
                <a:spcPts val="0"/>
              </a:spcBef>
              <a:spcAft>
                <a:spcPts val="0"/>
              </a:spcAft>
              <a:buClr>
                <a:schemeClr val="accent3"/>
              </a:buClr>
              <a:buSzPts val="13000"/>
              <a:buNone/>
              <a:defRPr sz="13000">
                <a:solidFill>
                  <a:schemeClr val="accent3"/>
                </a:solidFill>
              </a:defRPr>
            </a:lvl3pPr>
            <a:lvl4pPr lvl="3" rtl="0" algn="ctr">
              <a:spcBef>
                <a:spcPts val="0"/>
              </a:spcBef>
              <a:spcAft>
                <a:spcPts val="0"/>
              </a:spcAft>
              <a:buClr>
                <a:schemeClr val="accent3"/>
              </a:buClr>
              <a:buSzPts val="13000"/>
              <a:buNone/>
              <a:defRPr sz="13000">
                <a:solidFill>
                  <a:schemeClr val="accent3"/>
                </a:solidFill>
              </a:defRPr>
            </a:lvl4pPr>
            <a:lvl5pPr lvl="4" rtl="0" algn="ctr">
              <a:spcBef>
                <a:spcPts val="0"/>
              </a:spcBef>
              <a:spcAft>
                <a:spcPts val="0"/>
              </a:spcAft>
              <a:buClr>
                <a:schemeClr val="accent3"/>
              </a:buClr>
              <a:buSzPts val="13000"/>
              <a:buNone/>
              <a:defRPr sz="13000">
                <a:solidFill>
                  <a:schemeClr val="accent3"/>
                </a:solidFill>
              </a:defRPr>
            </a:lvl5pPr>
            <a:lvl6pPr lvl="5" rtl="0" algn="ctr">
              <a:spcBef>
                <a:spcPts val="0"/>
              </a:spcBef>
              <a:spcAft>
                <a:spcPts val="0"/>
              </a:spcAft>
              <a:buClr>
                <a:schemeClr val="accent3"/>
              </a:buClr>
              <a:buSzPts val="13000"/>
              <a:buNone/>
              <a:defRPr sz="13000">
                <a:solidFill>
                  <a:schemeClr val="accent3"/>
                </a:solidFill>
              </a:defRPr>
            </a:lvl6pPr>
            <a:lvl7pPr lvl="6" rtl="0" algn="ctr">
              <a:spcBef>
                <a:spcPts val="0"/>
              </a:spcBef>
              <a:spcAft>
                <a:spcPts val="0"/>
              </a:spcAft>
              <a:buClr>
                <a:schemeClr val="accent3"/>
              </a:buClr>
              <a:buSzPts val="13000"/>
              <a:buNone/>
              <a:defRPr sz="13000">
                <a:solidFill>
                  <a:schemeClr val="accent3"/>
                </a:solidFill>
              </a:defRPr>
            </a:lvl7pPr>
            <a:lvl8pPr lvl="7" rtl="0" algn="ctr">
              <a:spcBef>
                <a:spcPts val="0"/>
              </a:spcBef>
              <a:spcAft>
                <a:spcPts val="0"/>
              </a:spcAft>
              <a:buClr>
                <a:schemeClr val="accent3"/>
              </a:buClr>
              <a:buSzPts val="13000"/>
              <a:buNone/>
              <a:defRPr sz="13000">
                <a:solidFill>
                  <a:schemeClr val="accent3"/>
                </a:solidFill>
              </a:defRPr>
            </a:lvl8pPr>
            <a:lvl9pPr lvl="8" rtl="0"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1">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descr="paint_transparent1.png" id="63" name="Google Shape;63;p13"/>
          <p:cNvPicPr preferRelativeResize="0"/>
          <p:nvPr/>
        </p:nvPicPr>
        <p:blipFill rotWithShape="1">
          <a:blip r:embed="rId3">
            <a:alphaModFix/>
          </a:blip>
          <a:srcRect b="0" l="55211" r="0" t="0"/>
          <a:stretch/>
        </p:blipFill>
        <p:spPr>
          <a:xfrm>
            <a:off x="1" y="0"/>
            <a:ext cx="4095677" cy="5143500"/>
          </a:xfrm>
          <a:prstGeom prst="rect">
            <a:avLst/>
          </a:prstGeom>
          <a:noFill/>
          <a:ln>
            <a:noFill/>
          </a:ln>
        </p:spPr>
      </p:pic>
      <p:sp>
        <p:nvSpPr>
          <p:cNvPr id="64" name="Google Shape;64;p13"/>
          <p:cNvSpPr txBox="1"/>
          <p:nvPr>
            <p:ph type="ctrTitle"/>
          </p:nvPr>
        </p:nvSpPr>
        <p:spPr>
          <a:xfrm>
            <a:off x="3208125" y="3287225"/>
            <a:ext cx="5250300" cy="1159800"/>
          </a:xfrm>
          <a:prstGeom prst="rect">
            <a:avLst/>
          </a:prstGeom>
        </p:spPr>
        <p:txBody>
          <a:bodyPr anchorCtr="0" anchor="b" bIns="91425" lIns="91425" spcFirstLastPara="1" rIns="91425" wrap="square" tIns="91425">
            <a:normAutofit/>
          </a:bodyPr>
          <a:lstStyle>
            <a:lvl1pPr lvl="0" rtl="0"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1pPr>
            <a:lvl2pPr lvl="1" rtl="0"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2pPr>
            <a:lvl3pPr lvl="2" rtl="0"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3pPr>
            <a:lvl4pPr lvl="3" rtl="0"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4pPr>
            <a:lvl5pPr lvl="4" rtl="0"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5pPr>
            <a:lvl6pPr lvl="5" rtl="0"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6pPr>
            <a:lvl7pPr lvl="6" rtl="0"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7pPr>
            <a:lvl8pPr lvl="7" rtl="0"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8pPr>
            <a:lvl9pPr lvl="8" rtl="0"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a:lvl1pPr>
            <a:lvl2pPr lvl="1" rtl="0" algn="ctr">
              <a:spcBef>
                <a:spcPts val="0"/>
              </a:spcBef>
              <a:spcAft>
                <a:spcPts val="0"/>
              </a:spcAft>
              <a:buSzPts val="3600"/>
              <a:buNone/>
              <a:defRPr/>
            </a:lvl2pPr>
            <a:lvl3pPr lvl="2" rtl="0" algn="ctr">
              <a:spcBef>
                <a:spcPts val="0"/>
              </a:spcBef>
              <a:spcAft>
                <a:spcPts val="0"/>
              </a:spcAft>
              <a:buSzPts val="3600"/>
              <a:buNone/>
              <a:defRPr/>
            </a:lvl3pPr>
            <a:lvl4pPr lvl="3" rtl="0" algn="ctr">
              <a:spcBef>
                <a:spcPts val="0"/>
              </a:spcBef>
              <a:spcAft>
                <a:spcPts val="0"/>
              </a:spcAft>
              <a:buSzPts val="3600"/>
              <a:buNone/>
              <a:defRPr/>
            </a:lvl4pPr>
            <a:lvl5pPr lvl="4" rtl="0" algn="ctr">
              <a:spcBef>
                <a:spcPts val="0"/>
              </a:spcBef>
              <a:spcAft>
                <a:spcPts val="0"/>
              </a:spcAft>
              <a:buSzPts val="3600"/>
              <a:buNone/>
              <a:defRPr/>
            </a:lvl5pPr>
            <a:lvl6pPr lvl="5" rtl="0" algn="ctr">
              <a:spcBef>
                <a:spcPts val="0"/>
              </a:spcBef>
              <a:spcAft>
                <a:spcPts val="0"/>
              </a:spcAft>
              <a:buSzPts val="3600"/>
              <a:buNone/>
              <a:defRPr/>
            </a:lvl6pPr>
            <a:lvl7pPr lvl="6" rtl="0" algn="ctr">
              <a:spcBef>
                <a:spcPts val="0"/>
              </a:spcBef>
              <a:spcAft>
                <a:spcPts val="0"/>
              </a:spcAft>
              <a:buSzPts val="3600"/>
              <a:buNone/>
              <a:defRPr/>
            </a:lvl7pPr>
            <a:lvl8pPr lvl="7" rtl="0" algn="ctr">
              <a:spcBef>
                <a:spcPts val="0"/>
              </a:spcBef>
              <a:spcAft>
                <a:spcPts val="0"/>
              </a:spcAft>
              <a:buSzPts val="3600"/>
              <a:buNone/>
              <a:defRPr/>
            </a:lvl8pPr>
            <a:lvl9pPr lvl="8" rtl="0"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dk2"/>
              </a:buClr>
              <a:buSzPts val="5400"/>
              <a:buNone/>
              <a:defRPr b="0" sz="5400">
                <a:solidFill>
                  <a:schemeClr val="dk2"/>
                </a:solidFill>
              </a:defRPr>
            </a:lvl1pPr>
            <a:lvl2pPr lvl="1" rtl="0">
              <a:spcBef>
                <a:spcPts val="0"/>
              </a:spcBef>
              <a:spcAft>
                <a:spcPts val="0"/>
              </a:spcAft>
              <a:buClr>
                <a:schemeClr val="dk2"/>
              </a:buClr>
              <a:buSzPts val="5400"/>
              <a:buNone/>
              <a:defRPr b="0" sz="5400">
                <a:solidFill>
                  <a:schemeClr val="dk2"/>
                </a:solidFill>
              </a:defRPr>
            </a:lvl2pPr>
            <a:lvl3pPr lvl="2" rtl="0">
              <a:spcBef>
                <a:spcPts val="0"/>
              </a:spcBef>
              <a:spcAft>
                <a:spcPts val="0"/>
              </a:spcAft>
              <a:buClr>
                <a:schemeClr val="dk2"/>
              </a:buClr>
              <a:buSzPts val="5400"/>
              <a:buNone/>
              <a:defRPr b="0" sz="5400">
                <a:solidFill>
                  <a:schemeClr val="dk2"/>
                </a:solidFill>
              </a:defRPr>
            </a:lvl3pPr>
            <a:lvl4pPr lvl="3" rtl="0">
              <a:spcBef>
                <a:spcPts val="0"/>
              </a:spcBef>
              <a:spcAft>
                <a:spcPts val="0"/>
              </a:spcAft>
              <a:buClr>
                <a:schemeClr val="dk2"/>
              </a:buClr>
              <a:buSzPts val="5400"/>
              <a:buNone/>
              <a:defRPr b="0" sz="5400">
                <a:solidFill>
                  <a:schemeClr val="dk2"/>
                </a:solidFill>
              </a:defRPr>
            </a:lvl4pPr>
            <a:lvl5pPr lvl="4" rtl="0">
              <a:spcBef>
                <a:spcPts val="0"/>
              </a:spcBef>
              <a:spcAft>
                <a:spcPts val="0"/>
              </a:spcAft>
              <a:buClr>
                <a:schemeClr val="dk2"/>
              </a:buClr>
              <a:buSzPts val="5400"/>
              <a:buNone/>
              <a:defRPr b="0" sz="5400">
                <a:solidFill>
                  <a:schemeClr val="dk2"/>
                </a:solidFill>
              </a:defRPr>
            </a:lvl5pPr>
            <a:lvl6pPr lvl="5" rtl="0">
              <a:spcBef>
                <a:spcPts val="0"/>
              </a:spcBef>
              <a:spcAft>
                <a:spcPts val="0"/>
              </a:spcAft>
              <a:buClr>
                <a:schemeClr val="dk2"/>
              </a:buClr>
              <a:buSzPts val="5400"/>
              <a:buNone/>
              <a:defRPr b="0" sz="5400">
                <a:solidFill>
                  <a:schemeClr val="dk2"/>
                </a:solidFill>
              </a:defRPr>
            </a:lvl6pPr>
            <a:lvl7pPr lvl="6" rtl="0">
              <a:spcBef>
                <a:spcPts val="0"/>
              </a:spcBef>
              <a:spcAft>
                <a:spcPts val="0"/>
              </a:spcAft>
              <a:buClr>
                <a:schemeClr val="dk2"/>
              </a:buClr>
              <a:buSzPts val="5400"/>
              <a:buNone/>
              <a:defRPr b="0" sz="5400">
                <a:solidFill>
                  <a:schemeClr val="dk2"/>
                </a:solidFill>
              </a:defRPr>
            </a:lvl7pPr>
            <a:lvl8pPr lvl="7" rtl="0">
              <a:spcBef>
                <a:spcPts val="0"/>
              </a:spcBef>
              <a:spcAft>
                <a:spcPts val="0"/>
              </a:spcAft>
              <a:buClr>
                <a:schemeClr val="dk2"/>
              </a:buClr>
              <a:buSzPts val="5400"/>
              <a:buNone/>
              <a:defRPr b="0" sz="5400">
                <a:solidFill>
                  <a:schemeClr val="dk2"/>
                </a:solidFill>
              </a:defRPr>
            </a:lvl8pPr>
            <a:lvl9pPr lvl="8" rtl="0">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Open Sans"/>
                <a:ea typeface="Open Sans"/>
                <a:cs typeface="Open Sans"/>
                <a:sym typeface="Open Sans"/>
              </a:defRPr>
            </a:lvl1pPr>
            <a:lvl2pPr lvl="1" rtl="0" algn="r">
              <a:buNone/>
              <a:defRPr sz="1000">
                <a:solidFill>
                  <a:schemeClr val="dk2"/>
                </a:solidFill>
                <a:latin typeface="Open Sans"/>
                <a:ea typeface="Open Sans"/>
                <a:cs typeface="Open Sans"/>
                <a:sym typeface="Open Sans"/>
              </a:defRPr>
            </a:lvl2pPr>
            <a:lvl3pPr lvl="2" rtl="0" algn="r">
              <a:buNone/>
              <a:defRPr sz="1000">
                <a:solidFill>
                  <a:schemeClr val="dk2"/>
                </a:solidFill>
                <a:latin typeface="Open Sans"/>
                <a:ea typeface="Open Sans"/>
                <a:cs typeface="Open Sans"/>
                <a:sym typeface="Open Sans"/>
              </a:defRPr>
            </a:lvl3pPr>
            <a:lvl4pPr lvl="3" rtl="0" algn="r">
              <a:buNone/>
              <a:defRPr sz="1000">
                <a:solidFill>
                  <a:schemeClr val="dk2"/>
                </a:solidFill>
                <a:latin typeface="Open Sans"/>
                <a:ea typeface="Open Sans"/>
                <a:cs typeface="Open Sans"/>
                <a:sym typeface="Open Sans"/>
              </a:defRPr>
            </a:lvl4pPr>
            <a:lvl5pPr lvl="4" rtl="0" algn="r">
              <a:buNone/>
              <a:defRPr sz="1000">
                <a:solidFill>
                  <a:schemeClr val="dk2"/>
                </a:solidFill>
                <a:latin typeface="Open Sans"/>
                <a:ea typeface="Open Sans"/>
                <a:cs typeface="Open Sans"/>
                <a:sym typeface="Open Sans"/>
              </a:defRPr>
            </a:lvl5pPr>
            <a:lvl6pPr lvl="5" rtl="0" algn="r">
              <a:buNone/>
              <a:defRPr sz="1000">
                <a:solidFill>
                  <a:schemeClr val="dk2"/>
                </a:solidFill>
                <a:latin typeface="Open Sans"/>
                <a:ea typeface="Open Sans"/>
                <a:cs typeface="Open Sans"/>
                <a:sym typeface="Open Sans"/>
              </a:defRPr>
            </a:lvl6pPr>
            <a:lvl7pPr lvl="6" rtl="0" algn="r">
              <a:buNone/>
              <a:defRPr sz="1000">
                <a:solidFill>
                  <a:schemeClr val="dk2"/>
                </a:solidFill>
                <a:latin typeface="Open Sans"/>
                <a:ea typeface="Open Sans"/>
                <a:cs typeface="Open Sans"/>
                <a:sym typeface="Open Sans"/>
              </a:defRPr>
            </a:lvl7pPr>
            <a:lvl8pPr lvl="7" rtl="0" algn="r">
              <a:buNone/>
              <a:defRPr sz="1000">
                <a:solidFill>
                  <a:schemeClr val="dk2"/>
                </a:solidFill>
                <a:latin typeface="Open Sans"/>
                <a:ea typeface="Open Sans"/>
                <a:cs typeface="Open Sans"/>
                <a:sym typeface="Open Sans"/>
              </a:defRPr>
            </a:lvl8pPr>
            <a:lvl9pPr lvl="8" rtl="0"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6.jpg"/><Relationship Id="rId5" Type="http://schemas.openxmlformats.org/officeDocument/2006/relationships/image" Target="../media/image15.png"/><Relationship Id="rId6"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3.png"/><Relationship Id="rId4" Type="http://schemas.openxmlformats.org/officeDocument/2006/relationships/image" Target="../media/image2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27.jpg"/><Relationship Id="rId5"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5.png"/><Relationship Id="rId4" Type="http://schemas.openxmlformats.org/officeDocument/2006/relationships/image" Target="../media/image24.jpg"/><Relationship Id="rId5"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32.jpg"/><Relationship Id="rId4" Type="http://schemas.openxmlformats.org/officeDocument/2006/relationships/image" Target="../media/image2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3.png"/><Relationship Id="rId5" Type="http://schemas.openxmlformats.org/officeDocument/2006/relationships/image" Target="../media/image5.jpg"/><Relationship Id="rId6" Type="http://schemas.openxmlformats.org/officeDocument/2006/relationships/image" Target="../media/image12.png"/><Relationship Id="rId7"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6.jpg"/><Relationship Id="rId4" Type="http://schemas.openxmlformats.org/officeDocument/2006/relationships/image" Target="../media/image40.jpg"/><Relationship Id="rId5" Type="http://schemas.openxmlformats.org/officeDocument/2006/relationships/image" Target="../media/image28.jpg"/><Relationship Id="rId6" Type="http://schemas.openxmlformats.org/officeDocument/2006/relationships/image" Target="../media/image3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8.jpg"/><Relationship Id="rId4" Type="http://schemas.openxmlformats.org/officeDocument/2006/relationships/image" Target="../media/image4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5.jpg"/><Relationship Id="rId4" Type="http://schemas.openxmlformats.org/officeDocument/2006/relationships/image" Target="../media/image5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39.jpg"/><Relationship Id="rId4" Type="http://schemas.openxmlformats.org/officeDocument/2006/relationships/image" Target="../media/image37.jpg"/><Relationship Id="rId5" Type="http://schemas.openxmlformats.org/officeDocument/2006/relationships/image" Target="../media/image44.jpg"/><Relationship Id="rId6" Type="http://schemas.openxmlformats.org/officeDocument/2006/relationships/image" Target="../media/image4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8.jpg"/><Relationship Id="rId4" Type="http://schemas.openxmlformats.org/officeDocument/2006/relationships/image" Target="../media/image46.jpg"/><Relationship Id="rId5" Type="http://schemas.openxmlformats.org/officeDocument/2006/relationships/image" Target="../media/image66.jpg"/><Relationship Id="rId6" Type="http://schemas.openxmlformats.org/officeDocument/2006/relationships/image" Target="../media/image5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8.jpg"/><Relationship Id="rId4" Type="http://schemas.openxmlformats.org/officeDocument/2006/relationships/image" Target="../media/image7.jpg"/><Relationship Id="rId5" Type="http://schemas.openxmlformats.org/officeDocument/2006/relationships/image" Target="../media/image1.jpg"/><Relationship Id="rId6" Type="http://schemas.openxmlformats.org/officeDocument/2006/relationships/image" Target="../media/image2.jpg"/><Relationship Id="rId7" Type="http://schemas.openxmlformats.org/officeDocument/2006/relationships/image" Target="../media/image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0.jpg"/><Relationship Id="rId4" Type="http://schemas.openxmlformats.org/officeDocument/2006/relationships/image" Target="../media/image36.jpg"/><Relationship Id="rId5" Type="http://schemas.openxmlformats.org/officeDocument/2006/relationships/image" Target="../media/image52.jpg"/><Relationship Id="rId6" Type="http://schemas.openxmlformats.org/officeDocument/2006/relationships/image" Target="../media/image3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7.jpg"/><Relationship Id="rId4" Type="http://schemas.openxmlformats.org/officeDocument/2006/relationships/image" Target="../media/image53.jpg"/><Relationship Id="rId5" Type="http://schemas.openxmlformats.org/officeDocument/2006/relationships/image" Target="../media/image6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9.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4.png"/><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62.png"/><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s://github.com/DV192/Stonecrusher/wiki" TargetMode="External"/><Relationship Id="rId4" Type="http://schemas.openxmlformats.org/officeDocument/2006/relationships/image" Target="../media/image6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ctrTitle"/>
          </p:nvPr>
        </p:nvSpPr>
        <p:spPr>
          <a:xfrm>
            <a:off x="1003650" y="1231214"/>
            <a:ext cx="7136700" cy="1022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Easify</a:t>
            </a:r>
            <a:endParaRPr/>
          </a:p>
        </p:txBody>
      </p:sp>
      <p:sp>
        <p:nvSpPr>
          <p:cNvPr id="70" name="Google Shape;70;p14"/>
          <p:cNvSpPr txBox="1"/>
          <p:nvPr/>
        </p:nvSpPr>
        <p:spPr>
          <a:xfrm>
            <a:off x="2137200" y="2253625"/>
            <a:ext cx="2434800" cy="16629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600">
                <a:latin typeface="Open Sans"/>
                <a:ea typeface="Open Sans"/>
                <a:cs typeface="Open Sans"/>
                <a:sym typeface="Open Sans"/>
              </a:rPr>
              <a:t>Team - 3</a:t>
            </a:r>
            <a:endParaRPr sz="1600">
              <a:latin typeface="Open Sans"/>
              <a:ea typeface="Open Sans"/>
              <a:cs typeface="Open Sans"/>
              <a:sym typeface="Open Sans"/>
            </a:endParaRPr>
          </a:p>
          <a:p>
            <a:pPr indent="-330200" lvl="0" marL="457200" rtl="0" algn="l">
              <a:spcBef>
                <a:spcPts val="0"/>
              </a:spcBef>
              <a:spcAft>
                <a:spcPts val="0"/>
              </a:spcAft>
              <a:buClr>
                <a:srgbClr val="000000"/>
              </a:buClr>
              <a:buSzPts val="1600"/>
              <a:buFont typeface="Open Sans"/>
              <a:buChar char="●"/>
            </a:pPr>
            <a:r>
              <a:rPr lang="en" sz="1600">
                <a:latin typeface="Open Sans"/>
                <a:ea typeface="Open Sans"/>
                <a:cs typeface="Open Sans"/>
                <a:sym typeface="Open Sans"/>
              </a:rPr>
              <a:t>Neeraj Kulkarni</a:t>
            </a:r>
            <a:endParaRPr sz="1600">
              <a:latin typeface="Open Sans"/>
              <a:ea typeface="Open Sans"/>
              <a:cs typeface="Open Sans"/>
              <a:sym typeface="Open Sans"/>
            </a:endParaRPr>
          </a:p>
          <a:p>
            <a:pPr indent="-330200" lvl="0" marL="457200" rtl="0" algn="l">
              <a:spcBef>
                <a:spcPts val="0"/>
              </a:spcBef>
              <a:spcAft>
                <a:spcPts val="0"/>
              </a:spcAft>
              <a:buClr>
                <a:srgbClr val="000000"/>
              </a:buClr>
              <a:buSzPts val="1600"/>
              <a:buFont typeface="Open Sans"/>
              <a:buChar char="●"/>
            </a:pPr>
            <a:r>
              <a:rPr lang="en" sz="1600">
                <a:latin typeface="Open Sans"/>
                <a:ea typeface="Open Sans"/>
                <a:cs typeface="Open Sans"/>
                <a:sym typeface="Open Sans"/>
              </a:rPr>
              <a:t>Janvi Ramani</a:t>
            </a:r>
            <a:endParaRPr sz="1600">
              <a:latin typeface="Open Sans"/>
              <a:ea typeface="Open Sans"/>
              <a:cs typeface="Open Sans"/>
              <a:sym typeface="Open Sans"/>
            </a:endParaRPr>
          </a:p>
          <a:p>
            <a:pPr indent="-330200" lvl="0" marL="457200" rtl="0" algn="l">
              <a:spcBef>
                <a:spcPts val="0"/>
              </a:spcBef>
              <a:spcAft>
                <a:spcPts val="0"/>
              </a:spcAft>
              <a:buClr>
                <a:srgbClr val="000000"/>
              </a:buClr>
              <a:buSzPts val="1600"/>
              <a:buFont typeface="Open Sans"/>
              <a:buChar char="●"/>
            </a:pPr>
            <a:r>
              <a:rPr lang="en" sz="1600">
                <a:latin typeface="Open Sans"/>
                <a:ea typeface="Open Sans"/>
                <a:cs typeface="Open Sans"/>
                <a:sym typeface="Open Sans"/>
              </a:rPr>
              <a:t>Anvai Patil</a:t>
            </a:r>
            <a:endParaRPr sz="1600">
              <a:latin typeface="Open Sans"/>
              <a:ea typeface="Open Sans"/>
              <a:cs typeface="Open Sans"/>
              <a:sym typeface="Open Sans"/>
            </a:endParaRPr>
          </a:p>
          <a:p>
            <a:pPr indent="-330200" lvl="0" marL="457200" rtl="0" algn="l">
              <a:spcBef>
                <a:spcPts val="0"/>
              </a:spcBef>
              <a:spcAft>
                <a:spcPts val="0"/>
              </a:spcAft>
              <a:buClr>
                <a:srgbClr val="000000"/>
              </a:buClr>
              <a:buSzPts val="1600"/>
              <a:buFont typeface="Open Sans"/>
              <a:buChar char="●"/>
            </a:pPr>
            <a:r>
              <a:rPr lang="en" sz="1600">
                <a:latin typeface="Open Sans"/>
                <a:ea typeface="Open Sans"/>
                <a:cs typeface="Open Sans"/>
                <a:sym typeface="Open Sans"/>
              </a:rPr>
              <a:t>Dhruvil Shah</a:t>
            </a:r>
            <a:endParaRPr sz="1600">
              <a:latin typeface="Open Sans"/>
              <a:ea typeface="Open Sans"/>
              <a:cs typeface="Open Sans"/>
              <a:sym typeface="Open Sans"/>
            </a:endParaRPr>
          </a:p>
          <a:p>
            <a:pPr indent="-330200" lvl="0" marL="457200" rtl="0" algn="l">
              <a:spcBef>
                <a:spcPts val="0"/>
              </a:spcBef>
              <a:spcAft>
                <a:spcPts val="0"/>
              </a:spcAft>
              <a:buClr>
                <a:srgbClr val="000000"/>
              </a:buClr>
              <a:buSzPts val="1600"/>
              <a:buFont typeface="Open Sans"/>
              <a:buChar char="●"/>
            </a:pPr>
            <a:r>
              <a:rPr lang="en" sz="1600">
                <a:latin typeface="Open Sans"/>
                <a:ea typeface="Open Sans"/>
                <a:cs typeface="Open Sans"/>
                <a:sym typeface="Open Sans"/>
              </a:rPr>
              <a:t>Varun Patel</a:t>
            </a:r>
            <a:endParaRPr sz="1600">
              <a:latin typeface="Open Sans"/>
              <a:ea typeface="Open Sans"/>
              <a:cs typeface="Open Sans"/>
              <a:sym typeface="Open Sans"/>
            </a:endParaRPr>
          </a:p>
        </p:txBody>
      </p:sp>
      <p:sp>
        <p:nvSpPr>
          <p:cNvPr id="71" name="Google Shape;71;p14"/>
          <p:cNvSpPr txBox="1"/>
          <p:nvPr/>
        </p:nvSpPr>
        <p:spPr>
          <a:xfrm>
            <a:off x="4572000" y="3111025"/>
            <a:ext cx="2447100" cy="8055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rPr lang="en" sz="1600">
                <a:latin typeface="Open Sans"/>
                <a:ea typeface="Open Sans"/>
                <a:cs typeface="Open Sans"/>
                <a:sym typeface="Open Sans"/>
              </a:rPr>
              <a:t>Guided By</a:t>
            </a:r>
            <a:endParaRPr sz="1600">
              <a:latin typeface="Open Sans"/>
              <a:ea typeface="Open Sans"/>
              <a:cs typeface="Open Sans"/>
              <a:sym typeface="Open Sans"/>
            </a:endParaRPr>
          </a:p>
          <a:p>
            <a:pPr indent="0" lvl="0" marL="0" rtl="0" algn="r">
              <a:spcBef>
                <a:spcPts val="0"/>
              </a:spcBef>
              <a:spcAft>
                <a:spcPts val="0"/>
              </a:spcAft>
              <a:buNone/>
            </a:pPr>
            <a:r>
              <a:rPr lang="en" sz="1600">
                <a:latin typeface="Open Sans"/>
                <a:ea typeface="Open Sans"/>
                <a:cs typeface="Open Sans"/>
                <a:sym typeface="Open Sans"/>
              </a:rPr>
              <a:t>Professor Henry Wong</a:t>
            </a:r>
            <a:endParaRPr sz="1600">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3"/>
          <p:cNvPicPr preferRelativeResize="0"/>
          <p:nvPr/>
        </p:nvPicPr>
        <p:blipFill>
          <a:blip r:embed="rId3">
            <a:alphaModFix/>
          </a:blip>
          <a:stretch>
            <a:fillRect/>
          </a:stretch>
        </p:blipFill>
        <p:spPr>
          <a:xfrm>
            <a:off x="0" y="0"/>
            <a:ext cx="9144001" cy="5045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MVP</a:t>
            </a:r>
            <a:endParaRPr/>
          </a:p>
        </p:txBody>
      </p:sp>
      <p:pic>
        <p:nvPicPr>
          <p:cNvPr id="150" name="Google Shape;150;p24"/>
          <p:cNvPicPr preferRelativeResize="0"/>
          <p:nvPr/>
        </p:nvPicPr>
        <p:blipFill>
          <a:blip r:embed="rId3">
            <a:alphaModFix/>
          </a:blip>
          <a:stretch>
            <a:fillRect/>
          </a:stretch>
        </p:blipFill>
        <p:spPr>
          <a:xfrm>
            <a:off x="859175" y="1240438"/>
            <a:ext cx="923400" cy="923400"/>
          </a:xfrm>
          <a:prstGeom prst="rect">
            <a:avLst/>
          </a:prstGeom>
          <a:noFill/>
          <a:ln>
            <a:noFill/>
          </a:ln>
        </p:spPr>
      </p:pic>
      <p:pic>
        <p:nvPicPr>
          <p:cNvPr id="151" name="Google Shape;151;p24"/>
          <p:cNvPicPr preferRelativeResize="0"/>
          <p:nvPr/>
        </p:nvPicPr>
        <p:blipFill>
          <a:blip r:embed="rId4">
            <a:alphaModFix/>
          </a:blip>
          <a:stretch>
            <a:fillRect/>
          </a:stretch>
        </p:blipFill>
        <p:spPr>
          <a:xfrm>
            <a:off x="3007000" y="1242978"/>
            <a:ext cx="923401" cy="918320"/>
          </a:xfrm>
          <a:prstGeom prst="rect">
            <a:avLst/>
          </a:prstGeom>
          <a:noFill/>
          <a:ln>
            <a:noFill/>
          </a:ln>
        </p:spPr>
      </p:pic>
      <p:pic>
        <p:nvPicPr>
          <p:cNvPr id="152" name="Google Shape;152;p24"/>
          <p:cNvPicPr preferRelativeResize="0"/>
          <p:nvPr/>
        </p:nvPicPr>
        <p:blipFill>
          <a:blip r:embed="rId5">
            <a:alphaModFix/>
          </a:blip>
          <a:stretch>
            <a:fillRect/>
          </a:stretch>
        </p:blipFill>
        <p:spPr>
          <a:xfrm>
            <a:off x="7324325" y="1207963"/>
            <a:ext cx="1043900" cy="1043900"/>
          </a:xfrm>
          <a:prstGeom prst="rect">
            <a:avLst/>
          </a:prstGeom>
          <a:noFill/>
          <a:ln>
            <a:noFill/>
          </a:ln>
        </p:spPr>
      </p:pic>
      <p:pic>
        <p:nvPicPr>
          <p:cNvPr id="153" name="Google Shape;153;p24"/>
          <p:cNvPicPr preferRelativeResize="0"/>
          <p:nvPr/>
        </p:nvPicPr>
        <p:blipFill>
          <a:blip r:embed="rId6">
            <a:alphaModFix/>
          </a:blip>
          <a:stretch>
            <a:fillRect/>
          </a:stretch>
        </p:blipFill>
        <p:spPr>
          <a:xfrm>
            <a:off x="5154825" y="1207972"/>
            <a:ext cx="1043900" cy="1043881"/>
          </a:xfrm>
          <a:prstGeom prst="rect">
            <a:avLst/>
          </a:prstGeom>
          <a:noFill/>
          <a:ln>
            <a:noFill/>
          </a:ln>
        </p:spPr>
      </p:pic>
      <p:sp>
        <p:nvSpPr>
          <p:cNvPr id="154" name="Google Shape;154;p24"/>
          <p:cNvSpPr txBox="1"/>
          <p:nvPr/>
        </p:nvSpPr>
        <p:spPr>
          <a:xfrm>
            <a:off x="311700" y="2251850"/>
            <a:ext cx="2018400" cy="2160300"/>
          </a:xfrm>
          <a:prstGeom prst="rect">
            <a:avLst/>
          </a:prstGeom>
          <a:noFill/>
          <a:ln cap="flat" cmpd="sng" w="9525">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100">
                <a:latin typeface="Lora"/>
                <a:ea typeface="Lora"/>
                <a:cs typeface="Lora"/>
                <a:sym typeface="Lora"/>
              </a:rPr>
              <a:t>Authentication</a:t>
            </a:r>
            <a:endParaRPr b="1" sz="1100">
              <a:latin typeface="Lora"/>
              <a:ea typeface="Lora"/>
              <a:cs typeface="Lora"/>
              <a:sym typeface="Lora"/>
            </a:endParaRPr>
          </a:p>
          <a:p>
            <a:pPr indent="0" lvl="0" marL="0" rtl="0" algn="ctr">
              <a:spcBef>
                <a:spcPts val="1200"/>
              </a:spcBef>
              <a:spcAft>
                <a:spcPts val="0"/>
              </a:spcAft>
              <a:buNone/>
            </a:pPr>
            <a:r>
              <a:rPr lang="en" sz="1100">
                <a:latin typeface="Lora"/>
                <a:ea typeface="Lora"/>
                <a:cs typeface="Lora"/>
                <a:sym typeface="Lora"/>
              </a:rPr>
              <a:t>Register - Login - Logout </a:t>
            </a:r>
            <a:endParaRPr sz="1100">
              <a:latin typeface="Lora"/>
              <a:ea typeface="Lora"/>
              <a:cs typeface="Lora"/>
              <a:sym typeface="Lora"/>
            </a:endParaRPr>
          </a:p>
          <a:p>
            <a:pPr indent="0" lvl="0" marL="0" rtl="0" algn="just">
              <a:lnSpc>
                <a:spcPct val="100000"/>
              </a:lnSpc>
              <a:spcBef>
                <a:spcPts val="1200"/>
              </a:spcBef>
              <a:spcAft>
                <a:spcPts val="1200"/>
              </a:spcAft>
              <a:buNone/>
            </a:pPr>
            <a:r>
              <a:rPr lang="en" sz="1100">
                <a:latin typeface="Lora"/>
                <a:ea typeface="Lora"/>
                <a:cs typeface="Lora"/>
                <a:sym typeface="Lora"/>
              </a:rPr>
              <a:t>Users can</a:t>
            </a:r>
            <a:r>
              <a:rPr lang="en" sz="1100">
                <a:latin typeface="Lora"/>
                <a:ea typeface="Lora"/>
                <a:cs typeface="Lora"/>
                <a:sym typeface="Lora"/>
              </a:rPr>
              <a:t> Register</a:t>
            </a:r>
            <a:r>
              <a:rPr lang="en" sz="1100">
                <a:latin typeface="Lora"/>
                <a:ea typeface="Lora"/>
                <a:cs typeface="Lora"/>
                <a:sym typeface="Lora"/>
              </a:rPr>
              <a:t> in</a:t>
            </a:r>
            <a:r>
              <a:rPr lang="en" sz="1100">
                <a:latin typeface="Lora"/>
                <a:ea typeface="Lora"/>
                <a:cs typeface="Lora"/>
                <a:sym typeface="Lora"/>
              </a:rPr>
              <a:t> the</a:t>
            </a:r>
            <a:r>
              <a:rPr lang="en" sz="1100">
                <a:latin typeface="Lora"/>
                <a:ea typeface="Lora"/>
                <a:cs typeface="Lora"/>
                <a:sym typeface="Lora"/>
              </a:rPr>
              <a:t> system by entering name, email and password. They</a:t>
            </a:r>
            <a:r>
              <a:rPr lang="en" sz="1100">
                <a:latin typeface="Lora"/>
                <a:ea typeface="Lora"/>
                <a:cs typeface="Lora"/>
                <a:sym typeface="Lora"/>
              </a:rPr>
              <a:t> can login into the system by entering correct email and password. Users can Log out from the system.</a:t>
            </a:r>
            <a:endParaRPr sz="1100">
              <a:latin typeface="Lora"/>
              <a:ea typeface="Lora"/>
              <a:cs typeface="Lora"/>
              <a:sym typeface="Lora"/>
            </a:endParaRPr>
          </a:p>
        </p:txBody>
      </p:sp>
      <p:sp>
        <p:nvSpPr>
          <p:cNvPr id="155" name="Google Shape;155;p24"/>
          <p:cNvSpPr txBox="1"/>
          <p:nvPr/>
        </p:nvSpPr>
        <p:spPr>
          <a:xfrm>
            <a:off x="2521325" y="2251850"/>
            <a:ext cx="1971900" cy="2160300"/>
          </a:xfrm>
          <a:prstGeom prst="rect">
            <a:avLst/>
          </a:prstGeom>
          <a:noFill/>
          <a:ln cap="flat" cmpd="sng" w="9525">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100">
                <a:latin typeface="Lora"/>
                <a:ea typeface="Lora"/>
                <a:cs typeface="Lora"/>
                <a:sym typeface="Lora"/>
              </a:rPr>
              <a:t>Project </a:t>
            </a:r>
            <a:endParaRPr b="1" sz="1100">
              <a:latin typeface="Lora"/>
              <a:ea typeface="Lora"/>
              <a:cs typeface="Lora"/>
              <a:sym typeface="Lora"/>
            </a:endParaRPr>
          </a:p>
          <a:p>
            <a:pPr indent="0" lvl="0" marL="0" rtl="0" algn="ctr">
              <a:lnSpc>
                <a:spcPct val="100000"/>
              </a:lnSpc>
              <a:spcBef>
                <a:spcPts val="1200"/>
              </a:spcBef>
              <a:spcAft>
                <a:spcPts val="0"/>
              </a:spcAft>
              <a:buNone/>
            </a:pPr>
            <a:r>
              <a:rPr lang="en" sz="1100">
                <a:latin typeface="Lora"/>
                <a:ea typeface="Lora"/>
                <a:cs typeface="Lora"/>
                <a:sym typeface="Lora"/>
              </a:rPr>
              <a:t>Creation</a:t>
            </a:r>
            <a:r>
              <a:rPr lang="en" sz="1100">
                <a:latin typeface="Lora"/>
                <a:ea typeface="Lora"/>
                <a:cs typeface="Lora"/>
                <a:sym typeface="Lora"/>
              </a:rPr>
              <a:t> </a:t>
            </a:r>
            <a:r>
              <a:rPr lang="en" sz="1100">
                <a:latin typeface="Lora"/>
                <a:ea typeface="Lora"/>
                <a:cs typeface="Lora"/>
                <a:sym typeface="Lora"/>
              </a:rPr>
              <a:t>- </a:t>
            </a:r>
            <a:r>
              <a:rPr lang="en" sz="1100">
                <a:latin typeface="Lora"/>
                <a:ea typeface="Lora"/>
                <a:cs typeface="Lora"/>
                <a:sym typeface="Lora"/>
              </a:rPr>
              <a:t>Settings </a:t>
            </a:r>
            <a:endParaRPr sz="1100">
              <a:latin typeface="Lora"/>
              <a:ea typeface="Lora"/>
              <a:cs typeface="Lora"/>
              <a:sym typeface="Lora"/>
            </a:endParaRPr>
          </a:p>
          <a:p>
            <a:pPr indent="0" lvl="0" marL="0" rtl="0" algn="just">
              <a:lnSpc>
                <a:spcPct val="100000"/>
              </a:lnSpc>
              <a:spcBef>
                <a:spcPts val="1200"/>
              </a:spcBef>
              <a:spcAft>
                <a:spcPts val="1200"/>
              </a:spcAft>
              <a:buNone/>
            </a:pPr>
            <a:r>
              <a:rPr lang="en" sz="1100">
                <a:latin typeface="Lora"/>
                <a:ea typeface="Lora"/>
                <a:cs typeface="Lora"/>
                <a:sym typeface="Lora"/>
              </a:rPr>
              <a:t>Users can</a:t>
            </a:r>
            <a:r>
              <a:rPr lang="en" sz="1100">
                <a:latin typeface="Lora"/>
                <a:ea typeface="Lora"/>
                <a:cs typeface="Lora"/>
                <a:sym typeface="Lora"/>
              </a:rPr>
              <a:t> create projects by giving unique name and selecting project </a:t>
            </a:r>
            <a:r>
              <a:rPr lang="en" sz="1100">
                <a:latin typeface="Lora"/>
                <a:ea typeface="Lora"/>
                <a:cs typeface="Lora"/>
                <a:sym typeface="Lora"/>
              </a:rPr>
              <a:t>profile photo</a:t>
            </a:r>
            <a:r>
              <a:rPr lang="en" sz="1100">
                <a:latin typeface="Lora"/>
                <a:ea typeface="Lora"/>
                <a:cs typeface="Lora"/>
                <a:sym typeface="Lora"/>
              </a:rPr>
              <a:t>. </a:t>
            </a:r>
            <a:r>
              <a:rPr lang="en" sz="1100">
                <a:latin typeface="Lora"/>
                <a:ea typeface="Lora"/>
                <a:cs typeface="Lora"/>
                <a:sym typeface="Lora"/>
              </a:rPr>
              <a:t>Users</a:t>
            </a:r>
            <a:r>
              <a:rPr lang="en" sz="1100">
                <a:latin typeface="Lora"/>
                <a:ea typeface="Lora"/>
                <a:cs typeface="Lora"/>
                <a:sym typeface="Lora"/>
              </a:rPr>
              <a:t> can share the projects with other members. </a:t>
            </a:r>
            <a:endParaRPr sz="1100">
              <a:latin typeface="Lora"/>
              <a:ea typeface="Lora"/>
              <a:cs typeface="Lora"/>
              <a:sym typeface="Lora"/>
            </a:endParaRPr>
          </a:p>
        </p:txBody>
      </p:sp>
      <p:sp>
        <p:nvSpPr>
          <p:cNvPr id="156" name="Google Shape;156;p24"/>
          <p:cNvSpPr txBox="1"/>
          <p:nvPr/>
        </p:nvSpPr>
        <p:spPr>
          <a:xfrm>
            <a:off x="6860325" y="2251850"/>
            <a:ext cx="1971900" cy="2160300"/>
          </a:xfrm>
          <a:prstGeom prst="rect">
            <a:avLst/>
          </a:prstGeom>
          <a:noFill/>
          <a:ln cap="flat" cmpd="sng" w="9525">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Lora"/>
                <a:ea typeface="Lora"/>
                <a:cs typeface="Lora"/>
                <a:sym typeface="Lora"/>
              </a:rPr>
              <a:t>Sprint - Sprint Backlog</a:t>
            </a:r>
            <a:endParaRPr b="1" sz="1100">
              <a:latin typeface="Lora"/>
              <a:ea typeface="Lora"/>
              <a:cs typeface="Lora"/>
              <a:sym typeface="Lora"/>
            </a:endParaRPr>
          </a:p>
          <a:p>
            <a:pPr indent="0" lvl="0" marL="0" rtl="0" algn="just">
              <a:lnSpc>
                <a:spcPct val="100000"/>
              </a:lnSpc>
              <a:spcBef>
                <a:spcPts val="1200"/>
              </a:spcBef>
              <a:spcAft>
                <a:spcPts val="1200"/>
              </a:spcAft>
              <a:buNone/>
            </a:pPr>
            <a:r>
              <a:rPr lang="en" sz="1100">
                <a:latin typeface="Lora"/>
                <a:ea typeface="Lora"/>
                <a:cs typeface="Lora"/>
                <a:sym typeface="Lora"/>
              </a:rPr>
              <a:t>Users can c</a:t>
            </a:r>
            <a:r>
              <a:rPr lang="en" sz="1100">
                <a:latin typeface="Lora"/>
                <a:ea typeface="Lora"/>
                <a:cs typeface="Lora"/>
                <a:sym typeface="Lora"/>
              </a:rPr>
              <a:t>reate s</a:t>
            </a:r>
            <a:r>
              <a:rPr lang="en" sz="1100">
                <a:latin typeface="Lora"/>
                <a:ea typeface="Lora"/>
                <a:cs typeface="Lora"/>
                <a:sym typeface="Lora"/>
              </a:rPr>
              <a:t>print by giving name and duration. They can add items from product backlog to sprint backlog. Users can also delete the sprint</a:t>
            </a:r>
            <a:r>
              <a:rPr lang="en" sz="1100">
                <a:latin typeface="Lora"/>
                <a:ea typeface="Lora"/>
                <a:cs typeface="Lora"/>
                <a:sym typeface="Lora"/>
              </a:rPr>
              <a:t> backlog item or also can delete the sprint.</a:t>
            </a:r>
            <a:endParaRPr sz="1100">
              <a:latin typeface="Lora"/>
              <a:ea typeface="Lora"/>
              <a:cs typeface="Lora"/>
              <a:sym typeface="Lora"/>
            </a:endParaRPr>
          </a:p>
        </p:txBody>
      </p:sp>
      <p:sp>
        <p:nvSpPr>
          <p:cNvPr id="157" name="Google Shape;157;p24"/>
          <p:cNvSpPr txBox="1"/>
          <p:nvPr/>
        </p:nvSpPr>
        <p:spPr>
          <a:xfrm>
            <a:off x="4684425" y="2251850"/>
            <a:ext cx="1971900" cy="2160300"/>
          </a:xfrm>
          <a:prstGeom prst="rect">
            <a:avLst/>
          </a:prstGeom>
          <a:noFill/>
          <a:ln cap="flat" cmpd="sng" w="9525">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100">
                <a:latin typeface="Lora"/>
                <a:ea typeface="Lora"/>
                <a:cs typeface="Lora"/>
                <a:sym typeface="Lora"/>
              </a:rPr>
              <a:t>Product Backlog</a:t>
            </a:r>
            <a:endParaRPr b="1" sz="1100">
              <a:latin typeface="Lora"/>
              <a:ea typeface="Lora"/>
              <a:cs typeface="Lora"/>
              <a:sym typeface="Lora"/>
            </a:endParaRPr>
          </a:p>
          <a:p>
            <a:pPr indent="0" lvl="0" marL="0" rtl="0" algn="just">
              <a:lnSpc>
                <a:spcPct val="100000"/>
              </a:lnSpc>
              <a:spcBef>
                <a:spcPts val="1200"/>
              </a:spcBef>
              <a:spcAft>
                <a:spcPts val="1200"/>
              </a:spcAft>
              <a:buNone/>
            </a:pPr>
            <a:r>
              <a:rPr lang="en" sz="1100">
                <a:latin typeface="Lora"/>
                <a:ea typeface="Lora"/>
                <a:cs typeface="Lora"/>
                <a:sym typeface="Lora"/>
              </a:rPr>
              <a:t>Users can add items to their product backlog. They can modify the item’s</a:t>
            </a:r>
            <a:r>
              <a:rPr lang="en" sz="1100">
                <a:latin typeface="Lora"/>
                <a:ea typeface="Lora"/>
                <a:cs typeface="Lora"/>
                <a:sym typeface="Lora"/>
              </a:rPr>
              <a:t> type,</a:t>
            </a:r>
            <a:r>
              <a:rPr lang="en" sz="1100">
                <a:latin typeface="Lora"/>
                <a:ea typeface="Lora"/>
                <a:cs typeface="Lora"/>
                <a:sym typeface="Lora"/>
              </a:rPr>
              <a:t> priority</a:t>
            </a:r>
            <a:r>
              <a:rPr lang="en" sz="1100">
                <a:latin typeface="Lora"/>
                <a:ea typeface="Lora"/>
                <a:cs typeface="Lora"/>
                <a:sym typeface="Lora"/>
              </a:rPr>
              <a:t> and sprint. Users can also delete the backlog item from the product backlog.</a:t>
            </a:r>
            <a:endParaRPr sz="1100">
              <a:latin typeface="Lora"/>
              <a:ea typeface="Lora"/>
              <a:cs typeface="Lora"/>
              <a:sym typeface="Lor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25"/>
          <p:cNvPicPr preferRelativeResize="0"/>
          <p:nvPr/>
        </p:nvPicPr>
        <p:blipFill>
          <a:blip r:embed="rId3">
            <a:alphaModFix/>
          </a:blip>
          <a:stretch>
            <a:fillRect/>
          </a:stretch>
        </p:blipFill>
        <p:spPr>
          <a:xfrm>
            <a:off x="0" y="0"/>
            <a:ext cx="9144000" cy="5081525"/>
          </a:xfrm>
          <a:prstGeom prst="rect">
            <a:avLst/>
          </a:prstGeom>
          <a:noFill/>
          <a:ln>
            <a:noFill/>
          </a:ln>
        </p:spPr>
      </p:pic>
      <p:sp>
        <p:nvSpPr>
          <p:cNvPr id="163" name="Google Shape;163;p25"/>
          <p:cNvSpPr/>
          <p:nvPr/>
        </p:nvSpPr>
        <p:spPr>
          <a:xfrm>
            <a:off x="2529450" y="226775"/>
            <a:ext cx="4085100" cy="793200"/>
          </a:xfrm>
          <a:prstGeom prst="roundRect">
            <a:avLst>
              <a:gd fmla="val 28123" name="adj"/>
            </a:avLst>
          </a:prstGeom>
          <a:solidFill>
            <a:srgbClr val="F3F3F3">
              <a:alpha val="79890"/>
            </a:srgbClr>
          </a:solidFill>
          <a:ln cap="flat" cmpd="sng" w="9525">
            <a:solidFill>
              <a:schemeClr val="dk2"/>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Lora"/>
                <a:ea typeface="Lora"/>
                <a:cs typeface="Lora"/>
                <a:sym typeface="Lora"/>
              </a:rPr>
              <a:t>Technologies and Design</a:t>
            </a:r>
            <a:endParaRPr sz="2400">
              <a:latin typeface="Lora"/>
              <a:ea typeface="Lora"/>
              <a:cs typeface="Lora"/>
              <a:sym typeface="Lor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Technologies - Front-end</a:t>
            </a:r>
            <a:endParaRPr/>
          </a:p>
        </p:txBody>
      </p:sp>
      <p:pic>
        <p:nvPicPr>
          <p:cNvPr id="169" name="Google Shape;169;p26"/>
          <p:cNvPicPr preferRelativeResize="0"/>
          <p:nvPr/>
        </p:nvPicPr>
        <p:blipFill>
          <a:blip r:embed="rId3">
            <a:alphaModFix/>
          </a:blip>
          <a:stretch>
            <a:fillRect/>
          </a:stretch>
        </p:blipFill>
        <p:spPr>
          <a:xfrm>
            <a:off x="311700" y="1301374"/>
            <a:ext cx="3468167" cy="1760225"/>
          </a:xfrm>
          <a:prstGeom prst="rect">
            <a:avLst/>
          </a:prstGeom>
          <a:noFill/>
          <a:ln>
            <a:noFill/>
          </a:ln>
        </p:spPr>
      </p:pic>
      <p:pic>
        <p:nvPicPr>
          <p:cNvPr id="170" name="Google Shape;170;p26"/>
          <p:cNvPicPr preferRelativeResize="0"/>
          <p:nvPr/>
        </p:nvPicPr>
        <p:blipFill>
          <a:blip r:embed="rId4">
            <a:alphaModFix/>
          </a:blip>
          <a:stretch>
            <a:fillRect/>
          </a:stretch>
        </p:blipFill>
        <p:spPr>
          <a:xfrm>
            <a:off x="5364113" y="3384125"/>
            <a:ext cx="3468175" cy="1531350"/>
          </a:xfrm>
          <a:prstGeom prst="rect">
            <a:avLst/>
          </a:prstGeom>
          <a:noFill/>
          <a:ln>
            <a:noFill/>
          </a:ln>
        </p:spPr>
      </p:pic>
      <p:sp>
        <p:nvSpPr>
          <p:cNvPr id="171" name="Google Shape;171;p26"/>
          <p:cNvSpPr txBox="1"/>
          <p:nvPr/>
        </p:nvSpPr>
        <p:spPr>
          <a:xfrm>
            <a:off x="4375100" y="1596650"/>
            <a:ext cx="3468300" cy="923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200">
                <a:latin typeface="Lora"/>
                <a:ea typeface="Lora"/>
                <a:cs typeface="Lora"/>
                <a:sym typeface="Lora"/>
              </a:rPr>
              <a:t>React JS is a front-end JavaScript library for building user interfaces based on UI components. React allows us to create reusable UI components.</a:t>
            </a:r>
            <a:endParaRPr sz="1200">
              <a:latin typeface="Lora"/>
              <a:ea typeface="Lora"/>
              <a:cs typeface="Lora"/>
              <a:sym typeface="Lora"/>
            </a:endParaRPr>
          </a:p>
        </p:txBody>
      </p:sp>
      <p:sp>
        <p:nvSpPr>
          <p:cNvPr id="172" name="Google Shape;172;p26"/>
          <p:cNvSpPr txBox="1"/>
          <p:nvPr/>
        </p:nvSpPr>
        <p:spPr>
          <a:xfrm>
            <a:off x="311700" y="3626450"/>
            <a:ext cx="3817500" cy="923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200">
                <a:latin typeface="Lora"/>
                <a:ea typeface="Lora"/>
                <a:cs typeface="Lora"/>
                <a:sym typeface="Lora"/>
              </a:rPr>
              <a:t>HTML, CSS and JavaScript work together to form the front-end design of a website by applying information that affects content, style and interactivity of a site.</a:t>
            </a:r>
            <a:endParaRPr sz="1200">
              <a:latin typeface="Lora"/>
              <a:ea typeface="Lora"/>
              <a:cs typeface="Lora"/>
              <a:sym typeface="Lor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Technologies - Back-end</a:t>
            </a:r>
            <a:endParaRPr/>
          </a:p>
        </p:txBody>
      </p:sp>
      <p:pic>
        <p:nvPicPr>
          <p:cNvPr id="178" name="Google Shape;178;p27"/>
          <p:cNvPicPr preferRelativeResize="0"/>
          <p:nvPr/>
        </p:nvPicPr>
        <p:blipFill>
          <a:blip r:embed="rId3">
            <a:alphaModFix/>
          </a:blip>
          <a:stretch>
            <a:fillRect/>
          </a:stretch>
        </p:blipFill>
        <p:spPr>
          <a:xfrm>
            <a:off x="249725" y="1414550"/>
            <a:ext cx="3424340" cy="1262100"/>
          </a:xfrm>
          <a:prstGeom prst="rect">
            <a:avLst/>
          </a:prstGeom>
          <a:noFill/>
          <a:ln>
            <a:noFill/>
          </a:ln>
        </p:spPr>
      </p:pic>
      <p:pic>
        <p:nvPicPr>
          <p:cNvPr id="179" name="Google Shape;179;p27"/>
          <p:cNvPicPr preferRelativeResize="0"/>
          <p:nvPr/>
        </p:nvPicPr>
        <p:blipFill>
          <a:blip r:embed="rId4">
            <a:alphaModFix/>
          </a:blip>
          <a:stretch>
            <a:fillRect/>
          </a:stretch>
        </p:blipFill>
        <p:spPr>
          <a:xfrm>
            <a:off x="3606000" y="1152425"/>
            <a:ext cx="2982560" cy="1477500"/>
          </a:xfrm>
          <a:prstGeom prst="rect">
            <a:avLst/>
          </a:prstGeom>
          <a:noFill/>
          <a:ln>
            <a:noFill/>
          </a:ln>
        </p:spPr>
      </p:pic>
      <p:sp>
        <p:nvSpPr>
          <p:cNvPr id="180" name="Google Shape;180;p27"/>
          <p:cNvSpPr txBox="1"/>
          <p:nvPr/>
        </p:nvSpPr>
        <p:spPr>
          <a:xfrm>
            <a:off x="568550" y="2938775"/>
            <a:ext cx="2786700" cy="1293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200">
                <a:latin typeface="Lora"/>
                <a:ea typeface="Lora"/>
                <a:cs typeface="Lora"/>
                <a:sym typeface="Lora"/>
              </a:rPr>
              <a:t>Laravel is a back-end PHP-based framework. It's an entirely server-side framework that manages data with the help of Model-View-Controller (MVC) design.</a:t>
            </a:r>
            <a:endParaRPr sz="1200">
              <a:latin typeface="Lora"/>
              <a:ea typeface="Lora"/>
              <a:cs typeface="Lora"/>
              <a:sym typeface="Lora"/>
            </a:endParaRPr>
          </a:p>
        </p:txBody>
      </p:sp>
      <p:sp>
        <p:nvSpPr>
          <p:cNvPr id="181" name="Google Shape;181;p27"/>
          <p:cNvSpPr txBox="1"/>
          <p:nvPr/>
        </p:nvSpPr>
        <p:spPr>
          <a:xfrm>
            <a:off x="3867138" y="2938775"/>
            <a:ext cx="2460300" cy="923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200">
                <a:latin typeface="Lora"/>
                <a:ea typeface="Lora"/>
                <a:cs typeface="Lora"/>
                <a:sym typeface="Lora"/>
              </a:rPr>
              <a:t>PHP is known as a general-purpose scripting language. It was among the first server-side languages.</a:t>
            </a:r>
            <a:endParaRPr sz="1200">
              <a:latin typeface="Lora"/>
              <a:ea typeface="Lora"/>
              <a:cs typeface="Lora"/>
              <a:sym typeface="Lora"/>
            </a:endParaRPr>
          </a:p>
        </p:txBody>
      </p:sp>
      <p:sp>
        <p:nvSpPr>
          <p:cNvPr id="182" name="Google Shape;182;p27"/>
          <p:cNvSpPr txBox="1"/>
          <p:nvPr/>
        </p:nvSpPr>
        <p:spPr>
          <a:xfrm>
            <a:off x="6588575" y="2938775"/>
            <a:ext cx="2512200" cy="1108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200">
                <a:latin typeface="Lora"/>
                <a:ea typeface="Lora"/>
                <a:cs typeface="Lora"/>
                <a:sym typeface="Lora"/>
              </a:rPr>
              <a:t>MySQL is an open-source relational database management system. MySQL is ideal for storing application data, specifically web application data.</a:t>
            </a:r>
            <a:endParaRPr sz="1200">
              <a:latin typeface="Lora"/>
              <a:ea typeface="Lora"/>
              <a:cs typeface="Lora"/>
              <a:sym typeface="Lora"/>
            </a:endParaRPr>
          </a:p>
        </p:txBody>
      </p:sp>
      <p:pic>
        <p:nvPicPr>
          <p:cNvPr id="183" name="Google Shape;183;p27"/>
          <p:cNvPicPr preferRelativeResize="0"/>
          <p:nvPr/>
        </p:nvPicPr>
        <p:blipFill>
          <a:blip r:embed="rId5">
            <a:alphaModFix/>
          </a:blip>
          <a:stretch>
            <a:fillRect/>
          </a:stretch>
        </p:blipFill>
        <p:spPr>
          <a:xfrm>
            <a:off x="6796650" y="1192672"/>
            <a:ext cx="2096026" cy="139700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Technologies - Cloud</a:t>
            </a:r>
            <a:endParaRPr/>
          </a:p>
        </p:txBody>
      </p:sp>
      <p:sp>
        <p:nvSpPr>
          <p:cNvPr id="189" name="Google Shape;189;p28"/>
          <p:cNvSpPr txBox="1"/>
          <p:nvPr/>
        </p:nvSpPr>
        <p:spPr>
          <a:xfrm>
            <a:off x="311700" y="2888525"/>
            <a:ext cx="2640900" cy="1477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200">
                <a:latin typeface="Lora"/>
                <a:ea typeface="Lora"/>
                <a:cs typeface="Lora"/>
                <a:sym typeface="Lora"/>
              </a:rPr>
              <a:t>A</a:t>
            </a:r>
            <a:r>
              <a:rPr lang="en" sz="1200">
                <a:latin typeface="Lora"/>
                <a:ea typeface="Lora"/>
                <a:cs typeface="Lora"/>
                <a:sym typeface="Lora"/>
              </a:rPr>
              <a:t>mazon Simple Storage Service (Amazon </a:t>
            </a:r>
            <a:r>
              <a:rPr lang="en" sz="1200">
                <a:latin typeface="Lora"/>
                <a:ea typeface="Lora"/>
                <a:cs typeface="Lora"/>
                <a:sym typeface="Lora"/>
              </a:rPr>
              <a:t>S3</a:t>
            </a:r>
            <a:r>
              <a:rPr lang="en" sz="1200">
                <a:latin typeface="Lora"/>
                <a:ea typeface="Lora"/>
                <a:cs typeface="Lora"/>
                <a:sym typeface="Lora"/>
              </a:rPr>
              <a:t>) is a service offered by Amazon Web Services (AWS) that provides object storage through a web service interface. It offers scalability, data availability, security, and performance. </a:t>
            </a:r>
            <a:endParaRPr sz="1200">
              <a:latin typeface="Lora"/>
              <a:ea typeface="Lora"/>
              <a:cs typeface="Lora"/>
              <a:sym typeface="Lora"/>
            </a:endParaRPr>
          </a:p>
        </p:txBody>
      </p:sp>
      <p:pic>
        <p:nvPicPr>
          <p:cNvPr id="190" name="Google Shape;190;p28"/>
          <p:cNvPicPr preferRelativeResize="0"/>
          <p:nvPr/>
        </p:nvPicPr>
        <p:blipFill>
          <a:blip r:embed="rId3">
            <a:alphaModFix/>
          </a:blip>
          <a:stretch>
            <a:fillRect/>
          </a:stretch>
        </p:blipFill>
        <p:spPr>
          <a:xfrm>
            <a:off x="311700" y="1152413"/>
            <a:ext cx="2047464" cy="1533625"/>
          </a:xfrm>
          <a:prstGeom prst="rect">
            <a:avLst/>
          </a:prstGeom>
          <a:noFill/>
          <a:ln>
            <a:noFill/>
          </a:ln>
        </p:spPr>
      </p:pic>
      <p:pic>
        <p:nvPicPr>
          <p:cNvPr id="191" name="Google Shape;191;p28"/>
          <p:cNvPicPr preferRelativeResize="0"/>
          <p:nvPr/>
        </p:nvPicPr>
        <p:blipFill rotWithShape="1">
          <a:blip r:embed="rId4">
            <a:alphaModFix/>
          </a:blip>
          <a:srcRect b="0" l="18799" r="20280" t="0"/>
          <a:stretch/>
        </p:blipFill>
        <p:spPr>
          <a:xfrm>
            <a:off x="3676550" y="1152425"/>
            <a:ext cx="1494800" cy="1533600"/>
          </a:xfrm>
          <a:prstGeom prst="rect">
            <a:avLst/>
          </a:prstGeom>
          <a:noFill/>
          <a:ln>
            <a:noFill/>
          </a:ln>
        </p:spPr>
      </p:pic>
      <p:pic>
        <p:nvPicPr>
          <p:cNvPr id="192" name="Google Shape;192;p28"/>
          <p:cNvPicPr preferRelativeResize="0"/>
          <p:nvPr/>
        </p:nvPicPr>
        <p:blipFill>
          <a:blip r:embed="rId5">
            <a:alphaModFix/>
          </a:blip>
          <a:stretch>
            <a:fillRect/>
          </a:stretch>
        </p:blipFill>
        <p:spPr>
          <a:xfrm>
            <a:off x="6378548" y="1152419"/>
            <a:ext cx="2453752" cy="1533600"/>
          </a:xfrm>
          <a:prstGeom prst="rect">
            <a:avLst/>
          </a:prstGeom>
          <a:noFill/>
          <a:ln>
            <a:noFill/>
          </a:ln>
        </p:spPr>
      </p:pic>
      <p:sp>
        <p:nvSpPr>
          <p:cNvPr id="193" name="Google Shape;193;p28"/>
          <p:cNvSpPr txBox="1"/>
          <p:nvPr/>
        </p:nvSpPr>
        <p:spPr>
          <a:xfrm>
            <a:off x="3251550" y="2888525"/>
            <a:ext cx="2640900" cy="1477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200">
                <a:latin typeface="Lora"/>
                <a:ea typeface="Lora"/>
                <a:cs typeface="Lora"/>
                <a:sym typeface="Lora"/>
              </a:rPr>
              <a:t>AWS Elastic Beanstalk is an orchestration service offered by AWS for deploying applications which organise various AWS services, including EC2, S</a:t>
            </a:r>
            <a:r>
              <a:rPr lang="en" sz="1200">
                <a:latin typeface="Lora"/>
                <a:ea typeface="Lora"/>
                <a:cs typeface="Lora"/>
                <a:sym typeface="Lora"/>
              </a:rPr>
              <a:t>3</a:t>
            </a:r>
            <a:r>
              <a:rPr lang="en" sz="1200">
                <a:latin typeface="Lora"/>
                <a:ea typeface="Lora"/>
                <a:cs typeface="Lora"/>
                <a:sym typeface="Lora"/>
              </a:rPr>
              <a:t>, CloudWatch, autoscaling, and Elastic Load Balancers.</a:t>
            </a:r>
            <a:endParaRPr sz="1200">
              <a:latin typeface="Lora"/>
              <a:ea typeface="Lora"/>
              <a:cs typeface="Lora"/>
              <a:sym typeface="Lora"/>
            </a:endParaRPr>
          </a:p>
        </p:txBody>
      </p:sp>
      <p:sp>
        <p:nvSpPr>
          <p:cNvPr id="194" name="Google Shape;194;p28"/>
          <p:cNvSpPr txBox="1"/>
          <p:nvPr/>
        </p:nvSpPr>
        <p:spPr>
          <a:xfrm>
            <a:off x="6284975" y="2888525"/>
            <a:ext cx="2640900" cy="1477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200">
                <a:latin typeface="Lora"/>
                <a:ea typeface="Lora"/>
                <a:cs typeface="Lora"/>
                <a:sym typeface="Lora"/>
              </a:rPr>
              <a:t>RDS is a distributed relational database service by AWS. It is a web service running "in the cloud" designed to simplify the setup, operation, and scaling of a relational database for use in applications.</a:t>
            </a:r>
            <a:endParaRPr sz="1200">
              <a:latin typeface="Lora"/>
              <a:ea typeface="Lora"/>
              <a:cs typeface="Lora"/>
              <a:sym typeface="Lor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Architecture</a:t>
            </a:r>
            <a:endParaRPr/>
          </a:p>
        </p:txBody>
      </p:sp>
      <p:pic>
        <p:nvPicPr>
          <p:cNvPr id="200" name="Google Shape;200;p29"/>
          <p:cNvPicPr preferRelativeResize="0"/>
          <p:nvPr/>
        </p:nvPicPr>
        <p:blipFill rotWithShape="1">
          <a:blip r:embed="rId3">
            <a:alphaModFix/>
          </a:blip>
          <a:srcRect b="12990" l="0" r="0" t="10504"/>
          <a:stretch/>
        </p:blipFill>
        <p:spPr>
          <a:xfrm>
            <a:off x="1955425" y="1152425"/>
            <a:ext cx="5233149" cy="3895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0"/>
          <p:cNvSpPr txBox="1"/>
          <p:nvPr>
            <p:ph type="title"/>
          </p:nvPr>
        </p:nvSpPr>
        <p:spPr>
          <a:xfrm>
            <a:off x="311700" y="445025"/>
            <a:ext cx="1998300" cy="1179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Activity Diagram</a:t>
            </a:r>
            <a:endParaRPr/>
          </a:p>
        </p:txBody>
      </p:sp>
      <p:pic>
        <p:nvPicPr>
          <p:cNvPr id="206" name="Google Shape;206;p30"/>
          <p:cNvPicPr preferRelativeResize="0"/>
          <p:nvPr/>
        </p:nvPicPr>
        <p:blipFill rotWithShape="1">
          <a:blip r:embed="rId3">
            <a:alphaModFix/>
          </a:blip>
          <a:srcRect b="4120" l="0" r="0" t="3696"/>
          <a:stretch/>
        </p:blipFill>
        <p:spPr>
          <a:xfrm>
            <a:off x="2535550" y="0"/>
            <a:ext cx="5985026" cy="50442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31"/>
          <p:cNvPicPr preferRelativeResize="0"/>
          <p:nvPr/>
        </p:nvPicPr>
        <p:blipFill>
          <a:blip r:embed="rId3">
            <a:alphaModFix/>
          </a:blip>
          <a:stretch>
            <a:fillRect/>
          </a:stretch>
        </p:blipFill>
        <p:spPr>
          <a:xfrm>
            <a:off x="0" y="0"/>
            <a:ext cx="9144001" cy="5040225"/>
          </a:xfrm>
          <a:prstGeom prst="rect">
            <a:avLst/>
          </a:prstGeom>
          <a:noFill/>
          <a:ln>
            <a:noFill/>
          </a:ln>
        </p:spPr>
      </p:pic>
      <p:sp>
        <p:nvSpPr>
          <p:cNvPr id="212" name="Google Shape;212;p31"/>
          <p:cNvSpPr txBox="1"/>
          <p:nvPr/>
        </p:nvSpPr>
        <p:spPr>
          <a:xfrm>
            <a:off x="1523100" y="349175"/>
            <a:ext cx="6097800" cy="86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100">
                <a:latin typeface="PT Sans Narrow"/>
                <a:ea typeface="PT Sans Narrow"/>
                <a:cs typeface="PT Sans Narrow"/>
                <a:sym typeface="PT Sans Narrow"/>
              </a:rPr>
              <a:t>Sprint 1-4 Recap</a:t>
            </a:r>
            <a:endParaRPr b="1" sz="3600">
              <a:latin typeface="PT Sans Narrow"/>
              <a:ea typeface="PT Sans Narrow"/>
              <a:cs typeface="PT Sans Narrow"/>
              <a:sym typeface="PT Sans Narrow"/>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Sprint - 1 (Feb 19 - March 09)</a:t>
            </a:r>
            <a:endParaRPr/>
          </a:p>
        </p:txBody>
      </p:sp>
      <p:graphicFrame>
        <p:nvGraphicFramePr>
          <p:cNvPr id="218" name="Google Shape;218;p32"/>
          <p:cNvGraphicFramePr/>
          <p:nvPr/>
        </p:nvGraphicFramePr>
        <p:xfrm>
          <a:off x="311688" y="1565075"/>
          <a:ext cx="3000000" cy="3000000"/>
        </p:xfrm>
        <a:graphic>
          <a:graphicData uri="http://schemas.openxmlformats.org/drawingml/2006/table">
            <a:tbl>
              <a:tblPr>
                <a:noFill/>
                <a:tableStyleId>{FA34906C-9D3B-41FA-BB9F-2145C4E300C3}</a:tableStyleId>
              </a:tblPr>
              <a:tblGrid>
                <a:gridCol w="565650"/>
                <a:gridCol w="2790425"/>
                <a:gridCol w="544375"/>
                <a:gridCol w="628150"/>
                <a:gridCol w="412875"/>
              </a:tblGrid>
              <a:tr h="144975">
                <a:tc>
                  <a:txBody>
                    <a:bodyPr/>
                    <a:lstStyle/>
                    <a:p>
                      <a:pPr indent="0" lvl="0" marL="0" rtl="0" algn="ctr">
                        <a:lnSpc>
                          <a:spcPct val="115000"/>
                        </a:lnSpc>
                        <a:spcBef>
                          <a:spcPts val="0"/>
                        </a:spcBef>
                        <a:spcAft>
                          <a:spcPts val="0"/>
                        </a:spcAft>
                        <a:buNone/>
                      </a:pPr>
                      <a:r>
                        <a:rPr b="1" lang="en" sz="900">
                          <a:latin typeface="Lora"/>
                          <a:ea typeface="Lora"/>
                          <a:cs typeface="Lora"/>
                          <a:sym typeface="Lora"/>
                        </a:rPr>
                        <a:t>ID</a:t>
                      </a:r>
                      <a:endParaRPr b="1"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b="1" lang="en" sz="900">
                          <a:latin typeface="Lora"/>
                          <a:ea typeface="Lora"/>
                          <a:cs typeface="Lora"/>
                          <a:sym typeface="Lora"/>
                        </a:rPr>
                        <a:t>Item</a:t>
                      </a:r>
                      <a:endParaRPr b="1"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b="1" lang="en" sz="900">
                          <a:latin typeface="Lora"/>
                          <a:ea typeface="Lora"/>
                          <a:cs typeface="Lora"/>
                          <a:sym typeface="Lora"/>
                        </a:rPr>
                        <a:t>Priority</a:t>
                      </a:r>
                      <a:endParaRPr b="1"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b="1" lang="en" sz="900">
                          <a:latin typeface="Lora"/>
                          <a:ea typeface="Lora"/>
                          <a:cs typeface="Lora"/>
                          <a:sym typeface="Lora"/>
                        </a:rPr>
                        <a:t>Story Points</a:t>
                      </a:r>
                      <a:endParaRPr b="1"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b="1" lang="en" sz="900">
                          <a:latin typeface="Lora"/>
                          <a:ea typeface="Lora"/>
                          <a:cs typeface="Lora"/>
                          <a:sym typeface="Lora"/>
                        </a:rPr>
                        <a:t>Status</a:t>
                      </a:r>
                      <a:endParaRPr b="1"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9900"/>
                    </a:solidFill>
                  </a:tcPr>
                </a:tc>
              </a:tr>
              <a:tr h="144975">
                <a:tc>
                  <a:txBody>
                    <a:bodyPr/>
                    <a:lstStyle/>
                    <a:p>
                      <a:pPr indent="0" lvl="0" marL="0" rtl="0" algn="ctr">
                        <a:lnSpc>
                          <a:spcPct val="115000"/>
                        </a:lnSpc>
                        <a:spcBef>
                          <a:spcPts val="0"/>
                        </a:spcBef>
                        <a:spcAft>
                          <a:spcPts val="0"/>
                        </a:spcAft>
                        <a:buNone/>
                      </a:pPr>
                      <a:r>
                        <a:rPr lang="en" sz="900">
                          <a:latin typeface="Lora"/>
                          <a:ea typeface="Lora"/>
                          <a:cs typeface="Lora"/>
                          <a:sym typeface="Lora"/>
                        </a:rPr>
                        <a:t>EAS-29</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Research for project topics</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High</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NA</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144975">
                <a:tc>
                  <a:txBody>
                    <a:bodyPr/>
                    <a:lstStyle/>
                    <a:p>
                      <a:pPr indent="0" lvl="0" marL="0" rtl="0" algn="ctr">
                        <a:lnSpc>
                          <a:spcPct val="115000"/>
                        </a:lnSpc>
                        <a:spcBef>
                          <a:spcPts val="0"/>
                        </a:spcBef>
                        <a:spcAft>
                          <a:spcPts val="0"/>
                        </a:spcAft>
                        <a:buNone/>
                      </a:pPr>
                      <a:r>
                        <a:rPr lang="en" sz="900">
                          <a:latin typeface="Lora"/>
                          <a:ea typeface="Lora"/>
                          <a:cs typeface="Lora"/>
                          <a:sym typeface="Lora"/>
                        </a:rPr>
                        <a:t>EAS-30</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Study different tools and technologies for project</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Mid</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NA</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r>
              <a:tr h="144975">
                <a:tc>
                  <a:txBody>
                    <a:bodyPr/>
                    <a:lstStyle/>
                    <a:p>
                      <a:pPr indent="0" lvl="0" marL="0" rtl="0" algn="ctr">
                        <a:lnSpc>
                          <a:spcPct val="115000"/>
                        </a:lnSpc>
                        <a:spcBef>
                          <a:spcPts val="0"/>
                        </a:spcBef>
                        <a:spcAft>
                          <a:spcPts val="0"/>
                        </a:spcAft>
                        <a:buNone/>
                      </a:pPr>
                      <a:r>
                        <a:rPr lang="en" sz="900">
                          <a:latin typeface="Lora"/>
                          <a:ea typeface="Lora"/>
                          <a:cs typeface="Lora"/>
                          <a:sym typeface="Lora"/>
                        </a:rPr>
                        <a:t>EAS-31</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Create Deliverable - 1 presentation</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Mid</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NA</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144975">
                <a:tc>
                  <a:txBody>
                    <a:bodyPr/>
                    <a:lstStyle/>
                    <a:p>
                      <a:pPr indent="0" lvl="0" marL="0" rtl="0" algn="ctr">
                        <a:lnSpc>
                          <a:spcPct val="115000"/>
                        </a:lnSpc>
                        <a:spcBef>
                          <a:spcPts val="0"/>
                        </a:spcBef>
                        <a:spcAft>
                          <a:spcPts val="0"/>
                        </a:spcAft>
                        <a:buNone/>
                      </a:pPr>
                      <a:r>
                        <a:rPr lang="en" sz="900">
                          <a:latin typeface="Lora"/>
                          <a:ea typeface="Lora"/>
                          <a:cs typeface="Lora"/>
                          <a:sym typeface="Lora"/>
                        </a:rPr>
                        <a:t>EAS-32</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Create Deliverable - 1 video</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Mid</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NA</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r>
              <a:tr h="144975">
                <a:tc>
                  <a:txBody>
                    <a:bodyPr/>
                    <a:lstStyle/>
                    <a:p>
                      <a:pPr indent="0" lvl="0" marL="0" rtl="0" algn="ctr">
                        <a:lnSpc>
                          <a:spcPct val="115000"/>
                        </a:lnSpc>
                        <a:spcBef>
                          <a:spcPts val="0"/>
                        </a:spcBef>
                        <a:spcAft>
                          <a:spcPts val="0"/>
                        </a:spcAft>
                        <a:buNone/>
                      </a:pPr>
                      <a:r>
                        <a:rPr lang="en" sz="900">
                          <a:latin typeface="Lora"/>
                          <a:ea typeface="Lora"/>
                          <a:cs typeface="Lora"/>
                          <a:sym typeface="Lora"/>
                        </a:rPr>
                        <a:t>EAS-1</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As a new user, I want to register my self so that I can create an account</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High</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3</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259450">
                <a:tc>
                  <a:txBody>
                    <a:bodyPr/>
                    <a:lstStyle/>
                    <a:p>
                      <a:pPr indent="0" lvl="0" marL="0" rtl="0" algn="ctr">
                        <a:lnSpc>
                          <a:spcPct val="115000"/>
                        </a:lnSpc>
                        <a:spcBef>
                          <a:spcPts val="0"/>
                        </a:spcBef>
                        <a:spcAft>
                          <a:spcPts val="0"/>
                        </a:spcAft>
                        <a:buNone/>
                      </a:pPr>
                      <a:r>
                        <a:rPr lang="en" sz="900">
                          <a:latin typeface="Lora"/>
                          <a:ea typeface="Lora"/>
                          <a:cs typeface="Lora"/>
                          <a:sym typeface="Lora"/>
                        </a:rPr>
                        <a:t>EAS-3</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As a registered user, I want to login into the system with my email and password so that I can navigate to system's home screen</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High</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2</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r>
              <a:tr h="144975">
                <a:tc>
                  <a:txBody>
                    <a:bodyPr/>
                    <a:lstStyle/>
                    <a:p>
                      <a:pPr indent="0" lvl="0" marL="0" rtl="0" algn="ctr">
                        <a:lnSpc>
                          <a:spcPct val="115000"/>
                        </a:lnSpc>
                        <a:spcBef>
                          <a:spcPts val="0"/>
                        </a:spcBef>
                        <a:spcAft>
                          <a:spcPts val="0"/>
                        </a:spcAft>
                        <a:buNone/>
                      </a:pPr>
                      <a:r>
                        <a:rPr lang="en" sz="900">
                          <a:latin typeface="Lora"/>
                          <a:ea typeface="Lora"/>
                          <a:cs typeface="Lora"/>
                          <a:sym typeface="Lora"/>
                        </a:rPr>
                        <a:t>EAS-5</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As a user, I want to be able to logout from the system so that I can end my session</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High</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1</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144975">
                <a:tc>
                  <a:txBody>
                    <a:bodyPr/>
                    <a:lstStyle/>
                    <a:p>
                      <a:pPr indent="0" lvl="0" marL="0" rtl="0" algn="ctr">
                        <a:lnSpc>
                          <a:spcPct val="115000"/>
                        </a:lnSpc>
                        <a:spcBef>
                          <a:spcPts val="0"/>
                        </a:spcBef>
                        <a:spcAft>
                          <a:spcPts val="0"/>
                        </a:spcAft>
                        <a:buNone/>
                      </a:pPr>
                      <a:r>
                        <a:rPr lang="en" sz="900">
                          <a:latin typeface="Lora"/>
                          <a:ea typeface="Lora"/>
                          <a:cs typeface="Lora"/>
                          <a:sym typeface="Lora"/>
                        </a:rPr>
                        <a:t>EAS-38</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Create Wiki Page and upload the Deliverable 1 documents</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Mid</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NA</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r>
            </a:tbl>
          </a:graphicData>
        </a:graphic>
      </p:graphicFrame>
      <p:pic>
        <p:nvPicPr>
          <p:cNvPr id="219" name="Google Shape;219;p32"/>
          <p:cNvPicPr preferRelativeResize="0"/>
          <p:nvPr/>
        </p:nvPicPr>
        <p:blipFill>
          <a:blip r:embed="rId3">
            <a:alphaModFix/>
          </a:blip>
          <a:stretch>
            <a:fillRect/>
          </a:stretch>
        </p:blipFill>
        <p:spPr>
          <a:xfrm>
            <a:off x="5332450" y="3120331"/>
            <a:ext cx="3499849" cy="1675594"/>
          </a:xfrm>
          <a:prstGeom prst="rect">
            <a:avLst/>
          </a:prstGeom>
          <a:noFill/>
          <a:ln>
            <a:noFill/>
          </a:ln>
        </p:spPr>
      </p:pic>
      <p:pic>
        <p:nvPicPr>
          <p:cNvPr id="220" name="Google Shape;220;p32"/>
          <p:cNvPicPr preferRelativeResize="0"/>
          <p:nvPr/>
        </p:nvPicPr>
        <p:blipFill>
          <a:blip r:embed="rId4">
            <a:alphaModFix/>
          </a:blip>
          <a:stretch>
            <a:fillRect/>
          </a:stretch>
        </p:blipFill>
        <p:spPr>
          <a:xfrm>
            <a:off x="5332450" y="1106000"/>
            <a:ext cx="3499859" cy="1675625"/>
          </a:xfrm>
          <a:prstGeom prst="rect">
            <a:avLst/>
          </a:prstGeom>
          <a:noFill/>
          <a:ln>
            <a:noFill/>
          </a:ln>
        </p:spPr>
      </p:pic>
      <p:sp>
        <p:nvSpPr>
          <p:cNvPr id="221" name="Google Shape;221;p32"/>
          <p:cNvSpPr txBox="1"/>
          <p:nvPr/>
        </p:nvSpPr>
        <p:spPr>
          <a:xfrm>
            <a:off x="5840975" y="2781625"/>
            <a:ext cx="2482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Lora"/>
                <a:ea typeface="Lora"/>
                <a:cs typeface="Lora"/>
                <a:sym typeface="Lora"/>
              </a:rPr>
              <a:t>Screenshots of the Register Page</a:t>
            </a:r>
            <a:endParaRPr sz="1000">
              <a:latin typeface="Lora"/>
              <a:ea typeface="Lora"/>
              <a:cs typeface="Lora"/>
              <a:sym typeface="Lora"/>
            </a:endParaRPr>
          </a:p>
        </p:txBody>
      </p:sp>
      <p:sp>
        <p:nvSpPr>
          <p:cNvPr id="222" name="Google Shape;222;p32"/>
          <p:cNvSpPr txBox="1"/>
          <p:nvPr/>
        </p:nvSpPr>
        <p:spPr>
          <a:xfrm>
            <a:off x="5791775" y="4795925"/>
            <a:ext cx="2581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Lora"/>
                <a:ea typeface="Lora"/>
                <a:cs typeface="Lora"/>
                <a:sym typeface="Lora"/>
              </a:rPr>
              <a:t>Screenshots of the Login Page</a:t>
            </a:r>
            <a:endParaRPr sz="1000">
              <a:latin typeface="Lora"/>
              <a:ea typeface="Lora"/>
              <a:cs typeface="Lora"/>
              <a:sym typeface="Lor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Agenda</a:t>
            </a:r>
            <a:endParaRPr/>
          </a:p>
        </p:txBody>
      </p:sp>
      <p:pic>
        <p:nvPicPr>
          <p:cNvPr id="77" name="Google Shape;77;p15"/>
          <p:cNvPicPr preferRelativeResize="0"/>
          <p:nvPr/>
        </p:nvPicPr>
        <p:blipFill>
          <a:blip r:embed="rId3">
            <a:alphaModFix/>
          </a:blip>
          <a:stretch>
            <a:fillRect/>
          </a:stretch>
        </p:blipFill>
        <p:spPr>
          <a:xfrm>
            <a:off x="311700" y="1426475"/>
            <a:ext cx="1210925" cy="1360600"/>
          </a:xfrm>
          <a:prstGeom prst="rect">
            <a:avLst/>
          </a:prstGeom>
          <a:noFill/>
          <a:ln>
            <a:noFill/>
          </a:ln>
        </p:spPr>
      </p:pic>
      <p:pic>
        <p:nvPicPr>
          <p:cNvPr id="78" name="Google Shape;78;p15"/>
          <p:cNvPicPr preferRelativeResize="0"/>
          <p:nvPr/>
        </p:nvPicPr>
        <p:blipFill>
          <a:blip r:embed="rId4">
            <a:alphaModFix/>
          </a:blip>
          <a:stretch>
            <a:fillRect/>
          </a:stretch>
        </p:blipFill>
        <p:spPr>
          <a:xfrm>
            <a:off x="2138638" y="1351638"/>
            <a:ext cx="1360600" cy="1360600"/>
          </a:xfrm>
          <a:prstGeom prst="rect">
            <a:avLst/>
          </a:prstGeom>
          <a:noFill/>
          <a:ln>
            <a:noFill/>
          </a:ln>
        </p:spPr>
      </p:pic>
      <p:pic>
        <p:nvPicPr>
          <p:cNvPr id="79" name="Google Shape;79;p15"/>
          <p:cNvPicPr preferRelativeResize="0"/>
          <p:nvPr/>
        </p:nvPicPr>
        <p:blipFill>
          <a:blip r:embed="rId5">
            <a:alphaModFix/>
          </a:blip>
          <a:stretch>
            <a:fillRect/>
          </a:stretch>
        </p:blipFill>
        <p:spPr>
          <a:xfrm>
            <a:off x="4177237" y="1426462"/>
            <a:ext cx="1210925" cy="1210950"/>
          </a:xfrm>
          <a:prstGeom prst="rect">
            <a:avLst/>
          </a:prstGeom>
          <a:noFill/>
          <a:ln>
            <a:noFill/>
          </a:ln>
        </p:spPr>
      </p:pic>
      <p:pic>
        <p:nvPicPr>
          <p:cNvPr id="80" name="Google Shape;80;p15"/>
          <p:cNvPicPr preferRelativeResize="0"/>
          <p:nvPr/>
        </p:nvPicPr>
        <p:blipFill>
          <a:blip r:embed="rId6">
            <a:alphaModFix/>
          </a:blip>
          <a:stretch>
            <a:fillRect/>
          </a:stretch>
        </p:blipFill>
        <p:spPr>
          <a:xfrm>
            <a:off x="5947825" y="1514607"/>
            <a:ext cx="1360576" cy="1034669"/>
          </a:xfrm>
          <a:prstGeom prst="rect">
            <a:avLst/>
          </a:prstGeom>
          <a:noFill/>
          <a:ln>
            <a:noFill/>
          </a:ln>
        </p:spPr>
      </p:pic>
      <p:sp>
        <p:nvSpPr>
          <p:cNvPr id="81" name="Google Shape;81;p15"/>
          <p:cNvSpPr txBox="1"/>
          <p:nvPr/>
        </p:nvSpPr>
        <p:spPr>
          <a:xfrm>
            <a:off x="296675" y="2911450"/>
            <a:ext cx="14730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ora"/>
                <a:ea typeface="Lora"/>
                <a:cs typeface="Lora"/>
                <a:sym typeface="Lora"/>
              </a:rPr>
              <a:t>Introduction</a:t>
            </a:r>
            <a:endParaRPr sz="1200">
              <a:latin typeface="Lora"/>
              <a:ea typeface="Lora"/>
              <a:cs typeface="Lora"/>
              <a:sym typeface="Lora"/>
            </a:endParaRPr>
          </a:p>
          <a:p>
            <a:pPr indent="-304800" lvl="0" marL="457200" rtl="0" algn="l">
              <a:spcBef>
                <a:spcPts val="0"/>
              </a:spcBef>
              <a:spcAft>
                <a:spcPts val="0"/>
              </a:spcAft>
              <a:buSzPts val="1200"/>
              <a:buFont typeface="Lora"/>
              <a:buChar char="●"/>
            </a:pPr>
            <a:r>
              <a:rPr lang="en" sz="1200">
                <a:latin typeface="Lora"/>
                <a:ea typeface="Lora"/>
                <a:cs typeface="Lora"/>
                <a:sym typeface="Lora"/>
              </a:rPr>
              <a:t>Team members</a:t>
            </a:r>
            <a:endParaRPr sz="1200">
              <a:latin typeface="Lora"/>
              <a:ea typeface="Lora"/>
              <a:cs typeface="Lora"/>
              <a:sym typeface="Lora"/>
            </a:endParaRPr>
          </a:p>
          <a:p>
            <a:pPr indent="-304800" lvl="0" marL="457200" rtl="0" algn="l">
              <a:spcBef>
                <a:spcPts val="0"/>
              </a:spcBef>
              <a:spcAft>
                <a:spcPts val="0"/>
              </a:spcAft>
              <a:buSzPts val="1200"/>
              <a:buFont typeface="Lora"/>
              <a:buChar char="●"/>
            </a:pPr>
            <a:r>
              <a:rPr lang="en" sz="1200">
                <a:latin typeface="Lora"/>
                <a:ea typeface="Lora"/>
                <a:cs typeface="Lora"/>
                <a:sym typeface="Lora"/>
              </a:rPr>
              <a:t>Problem Statement</a:t>
            </a:r>
            <a:endParaRPr sz="1200">
              <a:latin typeface="Lora"/>
              <a:ea typeface="Lora"/>
              <a:cs typeface="Lora"/>
              <a:sym typeface="Lora"/>
            </a:endParaRPr>
          </a:p>
          <a:p>
            <a:pPr indent="-304800" lvl="0" marL="457200" rtl="0" algn="l">
              <a:spcBef>
                <a:spcPts val="0"/>
              </a:spcBef>
              <a:spcAft>
                <a:spcPts val="0"/>
              </a:spcAft>
              <a:buSzPts val="1200"/>
              <a:buFont typeface="Lora"/>
              <a:buChar char="●"/>
            </a:pPr>
            <a:r>
              <a:rPr lang="en" sz="1200">
                <a:latin typeface="Lora"/>
                <a:ea typeface="Lora"/>
                <a:cs typeface="Lora"/>
                <a:sym typeface="Lora"/>
              </a:rPr>
              <a:t>Project Description</a:t>
            </a:r>
            <a:endParaRPr sz="1200">
              <a:latin typeface="Lora"/>
              <a:ea typeface="Lora"/>
              <a:cs typeface="Lora"/>
              <a:sym typeface="Lora"/>
            </a:endParaRPr>
          </a:p>
          <a:p>
            <a:pPr indent="-304800" lvl="0" marL="457200" rtl="0" algn="l">
              <a:spcBef>
                <a:spcPts val="0"/>
              </a:spcBef>
              <a:spcAft>
                <a:spcPts val="0"/>
              </a:spcAft>
              <a:buSzPts val="1200"/>
              <a:buFont typeface="Lora"/>
              <a:buChar char="●"/>
            </a:pPr>
            <a:r>
              <a:rPr lang="en" sz="1200">
                <a:latin typeface="Lora"/>
                <a:ea typeface="Lora"/>
                <a:cs typeface="Lora"/>
                <a:sym typeface="Lora"/>
              </a:rPr>
              <a:t>Personas</a:t>
            </a:r>
            <a:endParaRPr sz="1200">
              <a:latin typeface="Lora"/>
              <a:ea typeface="Lora"/>
              <a:cs typeface="Lora"/>
              <a:sym typeface="Lora"/>
            </a:endParaRPr>
          </a:p>
        </p:txBody>
      </p:sp>
      <p:sp>
        <p:nvSpPr>
          <p:cNvPr id="82" name="Google Shape;82;p15"/>
          <p:cNvSpPr txBox="1"/>
          <p:nvPr/>
        </p:nvSpPr>
        <p:spPr>
          <a:xfrm>
            <a:off x="3927975" y="2911450"/>
            <a:ext cx="21468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ora"/>
                <a:ea typeface="Lora"/>
                <a:cs typeface="Lora"/>
                <a:sym typeface="Lora"/>
              </a:rPr>
              <a:t>Sprint 1-7 recap &amp; </a:t>
            </a:r>
            <a:r>
              <a:rPr lang="en" sz="1200">
                <a:latin typeface="Lora"/>
                <a:ea typeface="Lora"/>
                <a:cs typeface="Lora"/>
                <a:sym typeface="Lora"/>
              </a:rPr>
              <a:t>Sprint 8</a:t>
            </a:r>
            <a:endParaRPr sz="1200">
              <a:latin typeface="Lora"/>
              <a:ea typeface="Lora"/>
              <a:cs typeface="Lora"/>
              <a:sym typeface="Lora"/>
            </a:endParaRPr>
          </a:p>
          <a:p>
            <a:pPr indent="-304800" lvl="0" marL="457200" rtl="0" algn="l">
              <a:spcBef>
                <a:spcPts val="0"/>
              </a:spcBef>
              <a:spcAft>
                <a:spcPts val="0"/>
              </a:spcAft>
              <a:buSzPts val="1200"/>
              <a:buFont typeface="Lora"/>
              <a:buChar char="●"/>
            </a:pPr>
            <a:r>
              <a:rPr lang="en" sz="1200">
                <a:latin typeface="Lora"/>
                <a:ea typeface="Lora"/>
                <a:cs typeface="Lora"/>
                <a:sym typeface="Lora"/>
              </a:rPr>
              <a:t>Sprint Backlog</a:t>
            </a:r>
            <a:endParaRPr sz="1200">
              <a:latin typeface="Lora"/>
              <a:ea typeface="Lora"/>
              <a:cs typeface="Lora"/>
              <a:sym typeface="Lora"/>
            </a:endParaRPr>
          </a:p>
          <a:p>
            <a:pPr indent="-304800" lvl="0" marL="457200" rtl="0" algn="l">
              <a:spcBef>
                <a:spcPts val="0"/>
              </a:spcBef>
              <a:spcAft>
                <a:spcPts val="0"/>
              </a:spcAft>
              <a:buSzPts val="1200"/>
              <a:buFont typeface="Lora"/>
              <a:buChar char="●"/>
            </a:pPr>
            <a:r>
              <a:rPr lang="en" sz="1200">
                <a:latin typeface="Lora"/>
                <a:ea typeface="Lora"/>
                <a:cs typeface="Lora"/>
                <a:sym typeface="Lora"/>
              </a:rPr>
              <a:t>Test Cases</a:t>
            </a:r>
            <a:endParaRPr sz="1200">
              <a:latin typeface="Lora"/>
              <a:ea typeface="Lora"/>
              <a:cs typeface="Lora"/>
              <a:sym typeface="Lora"/>
            </a:endParaRPr>
          </a:p>
          <a:p>
            <a:pPr indent="-304800" lvl="0" marL="457200" rtl="0" algn="l">
              <a:spcBef>
                <a:spcPts val="0"/>
              </a:spcBef>
              <a:spcAft>
                <a:spcPts val="0"/>
              </a:spcAft>
              <a:buSzPts val="1200"/>
              <a:buFont typeface="Lora"/>
              <a:buChar char="●"/>
            </a:pPr>
            <a:r>
              <a:rPr lang="en" sz="1200">
                <a:latin typeface="Lora"/>
                <a:ea typeface="Lora"/>
                <a:cs typeface="Lora"/>
                <a:sym typeface="Lora"/>
              </a:rPr>
              <a:t>Burndown Chart</a:t>
            </a:r>
            <a:endParaRPr sz="1200">
              <a:latin typeface="Lora"/>
              <a:ea typeface="Lora"/>
              <a:cs typeface="Lora"/>
              <a:sym typeface="Lora"/>
            </a:endParaRPr>
          </a:p>
          <a:p>
            <a:pPr indent="-304800" lvl="0" marL="457200" rtl="0" algn="l">
              <a:spcBef>
                <a:spcPts val="0"/>
              </a:spcBef>
              <a:spcAft>
                <a:spcPts val="0"/>
              </a:spcAft>
              <a:buSzPts val="1200"/>
              <a:buFont typeface="Lora"/>
              <a:buChar char="●"/>
            </a:pPr>
            <a:r>
              <a:rPr lang="en" sz="1200">
                <a:latin typeface="Lora"/>
                <a:ea typeface="Lora"/>
                <a:cs typeface="Lora"/>
                <a:sym typeface="Lora"/>
              </a:rPr>
              <a:t>Velocity Chart</a:t>
            </a:r>
            <a:endParaRPr sz="1200">
              <a:latin typeface="Lora"/>
              <a:ea typeface="Lora"/>
              <a:cs typeface="Lora"/>
              <a:sym typeface="Lora"/>
            </a:endParaRPr>
          </a:p>
          <a:p>
            <a:pPr indent="-304800" lvl="0" marL="457200" rtl="0" algn="l">
              <a:spcBef>
                <a:spcPts val="0"/>
              </a:spcBef>
              <a:spcAft>
                <a:spcPts val="0"/>
              </a:spcAft>
              <a:buSzPts val="1200"/>
              <a:buFont typeface="Lora"/>
              <a:buChar char="●"/>
            </a:pPr>
            <a:r>
              <a:rPr lang="en" sz="1200">
                <a:latin typeface="Lora"/>
                <a:ea typeface="Lora"/>
                <a:cs typeface="Lora"/>
                <a:sym typeface="Lora"/>
              </a:rPr>
              <a:t>Completed Committed Ratio</a:t>
            </a:r>
            <a:endParaRPr sz="1200">
              <a:latin typeface="Lora"/>
              <a:ea typeface="Lora"/>
              <a:cs typeface="Lora"/>
              <a:sym typeface="Lora"/>
            </a:endParaRPr>
          </a:p>
          <a:p>
            <a:pPr indent="-304800" lvl="0" marL="457200" rtl="0" algn="l">
              <a:spcBef>
                <a:spcPts val="0"/>
              </a:spcBef>
              <a:spcAft>
                <a:spcPts val="0"/>
              </a:spcAft>
              <a:buSzPts val="1200"/>
              <a:buFont typeface="Lora"/>
              <a:buChar char="●"/>
            </a:pPr>
            <a:r>
              <a:rPr lang="en" sz="1200">
                <a:latin typeface="Lora"/>
                <a:ea typeface="Lora"/>
                <a:cs typeface="Lora"/>
                <a:sym typeface="Lora"/>
              </a:rPr>
              <a:t>Sprint 8 Results</a:t>
            </a:r>
            <a:endParaRPr sz="1200">
              <a:latin typeface="Lora"/>
              <a:ea typeface="Lora"/>
              <a:cs typeface="Lora"/>
              <a:sym typeface="Lora"/>
            </a:endParaRPr>
          </a:p>
        </p:txBody>
      </p:sp>
      <p:sp>
        <p:nvSpPr>
          <p:cNvPr id="83" name="Google Shape;83;p15"/>
          <p:cNvSpPr txBox="1"/>
          <p:nvPr/>
        </p:nvSpPr>
        <p:spPr>
          <a:xfrm>
            <a:off x="1779138" y="2911450"/>
            <a:ext cx="20796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ora"/>
                <a:ea typeface="Lora"/>
                <a:cs typeface="Lora"/>
                <a:sym typeface="Lora"/>
              </a:rPr>
              <a:t>Technologies and Design</a:t>
            </a:r>
            <a:endParaRPr sz="1200">
              <a:latin typeface="Lora"/>
              <a:ea typeface="Lora"/>
              <a:cs typeface="Lora"/>
              <a:sym typeface="Lora"/>
            </a:endParaRPr>
          </a:p>
          <a:p>
            <a:pPr indent="-304800" lvl="0" marL="457200" rtl="0" algn="l">
              <a:spcBef>
                <a:spcPts val="0"/>
              </a:spcBef>
              <a:spcAft>
                <a:spcPts val="0"/>
              </a:spcAft>
              <a:buSzPts val="1200"/>
              <a:buFont typeface="Lora"/>
              <a:buChar char="●"/>
            </a:pPr>
            <a:r>
              <a:rPr lang="en" sz="1200">
                <a:latin typeface="Lora"/>
                <a:ea typeface="Lora"/>
                <a:cs typeface="Lora"/>
                <a:sym typeface="Lora"/>
              </a:rPr>
              <a:t>Front-end</a:t>
            </a:r>
            <a:endParaRPr sz="1200">
              <a:latin typeface="Lora"/>
              <a:ea typeface="Lora"/>
              <a:cs typeface="Lora"/>
              <a:sym typeface="Lora"/>
            </a:endParaRPr>
          </a:p>
          <a:p>
            <a:pPr indent="-304800" lvl="0" marL="457200" rtl="0" algn="l">
              <a:spcBef>
                <a:spcPts val="0"/>
              </a:spcBef>
              <a:spcAft>
                <a:spcPts val="0"/>
              </a:spcAft>
              <a:buSzPts val="1200"/>
              <a:buFont typeface="Lora"/>
              <a:buChar char="●"/>
            </a:pPr>
            <a:r>
              <a:rPr lang="en" sz="1200">
                <a:latin typeface="Lora"/>
                <a:ea typeface="Lora"/>
                <a:cs typeface="Lora"/>
                <a:sym typeface="Lora"/>
              </a:rPr>
              <a:t>Back-end</a:t>
            </a:r>
            <a:endParaRPr sz="1200">
              <a:latin typeface="Lora"/>
              <a:ea typeface="Lora"/>
              <a:cs typeface="Lora"/>
              <a:sym typeface="Lora"/>
            </a:endParaRPr>
          </a:p>
          <a:p>
            <a:pPr indent="-304800" lvl="0" marL="457200" rtl="0" algn="l">
              <a:spcBef>
                <a:spcPts val="0"/>
              </a:spcBef>
              <a:spcAft>
                <a:spcPts val="0"/>
              </a:spcAft>
              <a:buSzPts val="1200"/>
              <a:buFont typeface="Lora"/>
              <a:buChar char="●"/>
            </a:pPr>
            <a:r>
              <a:rPr lang="en" sz="1200">
                <a:latin typeface="Lora"/>
                <a:ea typeface="Lora"/>
                <a:cs typeface="Lora"/>
                <a:sym typeface="Lora"/>
              </a:rPr>
              <a:t>Cloud</a:t>
            </a:r>
            <a:endParaRPr sz="1200">
              <a:latin typeface="Lora"/>
              <a:ea typeface="Lora"/>
              <a:cs typeface="Lora"/>
              <a:sym typeface="Lora"/>
            </a:endParaRPr>
          </a:p>
          <a:p>
            <a:pPr indent="-304800" lvl="0" marL="457200" rtl="0" algn="l">
              <a:spcBef>
                <a:spcPts val="0"/>
              </a:spcBef>
              <a:spcAft>
                <a:spcPts val="0"/>
              </a:spcAft>
              <a:buSzPts val="1200"/>
              <a:buFont typeface="Lora"/>
              <a:buChar char="●"/>
            </a:pPr>
            <a:r>
              <a:rPr lang="en" sz="1200">
                <a:latin typeface="Lora"/>
                <a:ea typeface="Lora"/>
                <a:cs typeface="Lora"/>
                <a:sym typeface="Lora"/>
              </a:rPr>
              <a:t>Architecture</a:t>
            </a:r>
            <a:endParaRPr sz="1200">
              <a:latin typeface="Lora"/>
              <a:ea typeface="Lora"/>
              <a:cs typeface="Lora"/>
              <a:sym typeface="Lora"/>
            </a:endParaRPr>
          </a:p>
          <a:p>
            <a:pPr indent="-304800" lvl="0" marL="457200" rtl="0" algn="l">
              <a:spcBef>
                <a:spcPts val="0"/>
              </a:spcBef>
              <a:spcAft>
                <a:spcPts val="0"/>
              </a:spcAft>
              <a:buSzPts val="1200"/>
              <a:buFont typeface="Lora"/>
              <a:buChar char="●"/>
            </a:pPr>
            <a:r>
              <a:rPr lang="en" sz="1200">
                <a:latin typeface="Lora"/>
                <a:ea typeface="Lora"/>
                <a:cs typeface="Lora"/>
                <a:sym typeface="Lora"/>
              </a:rPr>
              <a:t>Activity Diagram</a:t>
            </a:r>
            <a:endParaRPr sz="1200">
              <a:latin typeface="Lora"/>
              <a:ea typeface="Lora"/>
              <a:cs typeface="Lora"/>
              <a:sym typeface="Lora"/>
            </a:endParaRPr>
          </a:p>
        </p:txBody>
      </p:sp>
      <p:sp>
        <p:nvSpPr>
          <p:cNvPr id="84" name="Google Shape;84;p15"/>
          <p:cNvSpPr txBox="1"/>
          <p:nvPr/>
        </p:nvSpPr>
        <p:spPr>
          <a:xfrm>
            <a:off x="6022713" y="2911450"/>
            <a:ext cx="1210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ora"/>
                <a:ea typeface="Lora"/>
                <a:cs typeface="Lora"/>
                <a:sym typeface="Lora"/>
              </a:rPr>
              <a:t>Retrospective</a:t>
            </a:r>
            <a:endParaRPr sz="1200">
              <a:latin typeface="Lora"/>
              <a:ea typeface="Lora"/>
              <a:cs typeface="Lora"/>
              <a:sym typeface="Lora"/>
            </a:endParaRPr>
          </a:p>
        </p:txBody>
      </p:sp>
      <p:sp>
        <p:nvSpPr>
          <p:cNvPr id="85" name="Google Shape;85;p15"/>
          <p:cNvSpPr txBox="1"/>
          <p:nvPr/>
        </p:nvSpPr>
        <p:spPr>
          <a:xfrm>
            <a:off x="7660175" y="2911450"/>
            <a:ext cx="1210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ora"/>
                <a:ea typeface="Lora"/>
                <a:cs typeface="Lora"/>
                <a:sym typeface="Lora"/>
              </a:rPr>
              <a:t>Future work</a:t>
            </a:r>
            <a:endParaRPr sz="1200">
              <a:latin typeface="Lora"/>
              <a:ea typeface="Lora"/>
              <a:cs typeface="Lora"/>
              <a:sym typeface="Lora"/>
            </a:endParaRPr>
          </a:p>
        </p:txBody>
      </p:sp>
      <p:pic>
        <p:nvPicPr>
          <p:cNvPr id="86" name="Google Shape;86;p15"/>
          <p:cNvPicPr preferRelativeResize="0"/>
          <p:nvPr/>
        </p:nvPicPr>
        <p:blipFill>
          <a:blip r:embed="rId7">
            <a:alphaModFix/>
          </a:blip>
          <a:stretch>
            <a:fillRect/>
          </a:stretch>
        </p:blipFill>
        <p:spPr>
          <a:xfrm>
            <a:off x="7660113" y="1426475"/>
            <a:ext cx="1210925" cy="12109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3"/>
          <p:cNvSpPr txBox="1"/>
          <p:nvPr>
            <p:ph type="title"/>
          </p:nvPr>
        </p:nvSpPr>
        <p:spPr>
          <a:xfrm>
            <a:off x="311700" y="445025"/>
            <a:ext cx="8520600" cy="59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Sprint</a:t>
            </a:r>
            <a:r>
              <a:rPr lang="en"/>
              <a:t> -</a:t>
            </a:r>
            <a:r>
              <a:rPr lang="en"/>
              <a:t> 2 </a:t>
            </a:r>
            <a:r>
              <a:rPr lang="en"/>
              <a:t>(March 10 - March 30)</a:t>
            </a:r>
            <a:endParaRPr/>
          </a:p>
        </p:txBody>
      </p:sp>
      <p:graphicFrame>
        <p:nvGraphicFramePr>
          <p:cNvPr id="228" name="Google Shape;228;p33"/>
          <p:cNvGraphicFramePr/>
          <p:nvPr/>
        </p:nvGraphicFramePr>
        <p:xfrm>
          <a:off x="780675" y="1262063"/>
          <a:ext cx="3000000" cy="3000000"/>
        </p:xfrm>
        <a:graphic>
          <a:graphicData uri="http://schemas.openxmlformats.org/drawingml/2006/table">
            <a:tbl>
              <a:tblPr>
                <a:noFill/>
                <a:tableStyleId>{FA34906C-9D3B-41FA-BB9F-2145C4E300C3}</a:tableStyleId>
              </a:tblPr>
              <a:tblGrid>
                <a:gridCol w="789925"/>
                <a:gridCol w="4389700"/>
                <a:gridCol w="802000"/>
                <a:gridCol w="973750"/>
                <a:gridCol w="627275"/>
              </a:tblGrid>
              <a:tr h="146225">
                <a:tc>
                  <a:txBody>
                    <a:bodyPr/>
                    <a:lstStyle/>
                    <a:p>
                      <a:pPr indent="0" lvl="0" marL="0" rtl="0" algn="ctr">
                        <a:lnSpc>
                          <a:spcPct val="100000"/>
                        </a:lnSpc>
                        <a:spcBef>
                          <a:spcPts val="0"/>
                        </a:spcBef>
                        <a:spcAft>
                          <a:spcPts val="0"/>
                        </a:spcAft>
                        <a:buNone/>
                      </a:pPr>
                      <a:r>
                        <a:rPr b="1" lang="en" sz="900">
                          <a:latin typeface="Lora"/>
                          <a:ea typeface="Lora"/>
                          <a:cs typeface="Lora"/>
                          <a:sym typeface="Lora"/>
                        </a:rPr>
                        <a:t>ID</a:t>
                      </a:r>
                      <a:endParaRPr b="1"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9900"/>
                    </a:solidFill>
                  </a:tcPr>
                </a:tc>
                <a:tc>
                  <a:txBody>
                    <a:bodyPr/>
                    <a:lstStyle/>
                    <a:p>
                      <a:pPr indent="0" lvl="0" marL="0" rtl="0" algn="ctr">
                        <a:lnSpc>
                          <a:spcPct val="100000"/>
                        </a:lnSpc>
                        <a:spcBef>
                          <a:spcPts val="0"/>
                        </a:spcBef>
                        <a:spcAft>
                          <a:spcPts val="0"/>
                        </a:spcAft>
                        <a:buNone/>
                      </a:pPr>
                      <a:r>
                        <a:rPr b="1" lang="en" sz="900">
                          <a:latin typeface="Lora"/>
                          <a:ea typeface="Lora"/>
                          <a:cs typeface="Lora"/>
                          <a:sym typeface="Lora"/>
                        </a:rPr>
                        <a:t>Item</a:t>
                      </a:r>
                      <a:endParaRPr b="1"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9900"/>
                    </a:solidFill>
                  </a:tcPr>
                </a:tc>
                <a:tc>
                  <a:txBody>
                    <a:bodyPr/>
                    <a:lstStyle/>
                    <a:p>
                      <a:pPr indent="0" lvl="0" marL="0" rtl="0" algn="ctr">
                        <a:lnSpc>
                          <a:spcPct val="100000"/>
                        </a:lnSpc>
                        <a:spcBef>
                          <a:spcPts val="0"/>
                        </a:spcBef>
                        <a:spcAft>
                          <a:spcPts val="0"/>
                        </a:spcAft>
                        <a:buNone/>
                      </a:pPr>
                      <a:r>
                        <a:rPr b="1" lang="en" sz="900">
                          <a:latin typeface="Lora"/>
                          <a:ea typeface="Lora"/>
                          <a:cs typeface="Lora"/>
                          <a:sym typeface="Lora"/>
                        </a:rPr>
                        <a:t>Priority</a:t>
                      </a:r>
                      <a:endParaRPr b="1"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9900"/>
                    </a:solidFill>
                  </a:tcPr>
                </a:tc>
                <a:tc>
                  <a:txBody>
                    <a:bodyPr/>
                    <a:lstStyle/>
                    <a:p>
                      <a:pPr indent="0" lvl="0" marL="0" rtl="0" algn="ctr">
                        <a:lnSpc>
                          <a:spcPct val="100000"/>
                        </a:lnSpc>
                        <a:spcBef>
                          <a:spcPts val="0"/>
                        </a:spcBef>
                        <a:spcAft>
                          <a:spcPts val="0"/>
                        </a:spcAft>
                        <a:buNone/>
                      </a:pPr>
                      <a:r>
                        <a:rPr b="1" lang="en" sz="900">
                          <a:latin typeface="Lora"/>
                          <a:ea typeface="Lora"/>
                          <a:cs typeface="Lora"/>
                          <a:sym typeface="Lora"/>
                        </a:rPr>
                        <a:t>Story Points</a:t>
                      </a:r>
                      <a:endParaRPr b="1"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9900"/>
                    </a:solidFill>
                  </a:tcPr>
                </a:tc>
                <a:tc>
                  <a:txBody>
                    <a:bodyPr/>
                    <a:lstStyle/>
                    <a:p>
                      <a:pPr indent="0" lvl="0" marL="0" rtl="0" algn="ctr">
                        <a:lnSpc>
                          <a:spcPct val="100000"/>
                        </a:lnSpc>
                        <a:spcBef>
                          <a:spcPts val="0"/>
                        </a:spcBef>
                        <a:spcAft>
                          <a:spcPts val="0"/>
                        </a:spcAft>
                        <a:buNone/>
                      </a:pPr>
                      <a:r>
                        <a:rPr b="1" lang="en" sz="900">
                          <a:latin typeface="Lora"/>
                          <a:ea typeface="Lora"/>
                          <a:cs typeface="Lora"/>
                          <a:sym typeface="Lora"/>
                        </a:rPr>
                        <a:t>Status</a:t>
                      </a:r>
                      <a:endParaRPr b="1"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9900"/>
                    </a:solidFill>
                  </a:tcPr>
                </a:tc>
              </a:tr>
              <a:tr h="308700">
                <a:tc>
                  <a:txBody>
                    <a:bodyPr/>
                    <a:lstStyle/>
                    <a:p>
                      <a:pPr indent="0" lvl="0" marL="0" rtl="0" algn="ctr">
                        <a:lnSpc>
                          <a:spcPct val="115000"/>
                        </a:lnSpc>
                        <a:spcBef>
                          <a:spcPts val="0"/>
                        </a:spcBef>
                        <a:spcAft>
                          <a:spcPts val="0"/>
                        </a:spcAft>
                        <a:buNone/>
                      </a:pPr>
                      <a:r>
                        <a:rPr lang="en" sz="900">
                          <a:latin typeface="Lora"/>
                          <a:ea typeface="Lora"/>
                          <a:cs typeface="Lora"/>
                          <a:sym typeface="Lora"/>
                        </a:rPr>
                        <a:t>EAS-9</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As a creator of projects, I want to be able to see the projects that I have created so that I can start working on my projects</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High</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3</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308700">
                <a:tc>
                  <a:txBody>
                    <a:bodyPr/>
                    <a:lstStyle/>
                    <a:p>
                      <a:pPr indent="0" lvl="0" marL="0" rtl="0" algn="ctr">
                        <a:lnSpc>
                          <a:spcPct val="115000"/>
                        </a:lnSpc>
                        <a:spcBef>
                          <a:spcPts val="0"/>
                        </a:spcBef>
                        <a:spcAft>
                          <a:spcPts val="0"/>
                        </a:spcAft>
                        <a:buNone/>
                      </a:pPr>
                      <a:r>
                        <a:rPr lang="en" sz="900">
                          <a:latin typeface="Lora"/>
                          <a:ea typeface="Lora"/>
                          <a:cs typeface="Lora"/>
                          <a:sym typeface="Lora"/>
                        </a:rPr>
                        <a:t>EAS-10</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As a member of any project, I want to be able to see the projects which are shared with me so that I can see the project details for my work</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High</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3</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r>
              <a:tr h="170600">
                <a:tc>
                  <a:txBody>
                    <a:bodyPr/>
                    <a:lstStyle/>
                    <a:p>
                      <a:pPr indent="0" lvl="0" marL="0" rtl="0" algn="ctr">
                        <a:lnSpc>
                          <a:spcPct val="115000"/>
                        </a:lnSpc>
                        <a:spcBef>
                          <a:spcPts val="0"/>
                        </a:spcBef>
                        <a:spcAft>
                          <a:spcPts val="0"/>
                        </a:spcAft>
                        <a:buNone/>
                      </a:pPr>
                      <a:r>
                        <a:rPr lang="en" sz="900">
                          <a:latin typeface="Lora"/>
                          <a:ea typeface="Lora"/>
                          <a:cs typeface="Lora"/>
                          <a:sym typeface="Lora"/>
                        </a:rPr>
                        <a:t>EAS-11</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As a user, I want to create a project so that I can start the work of the product</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High</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2</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308700">
                <a:tc>
                  <a:txBody>
                    <a:bodyPr/>
                    <a:lstStyle/>
                    <a:p>
                      <a:pPr indent="0" lvl="0" marL="0" rtl="0" algn="ctr">
                        <a:lnSpc>
                          <a:spcPct val="115000"/>
                        </a:lnSpc>
                        <a:spcBef>
                          <a:spcPts val="0"/>
                        </a:spcBef>
                        <a:spcAft>
                          <a:spcPts val="0"/>
                        </a:spcAft>
                        <a:buNone/>
                      </a:pPr>
                      <a:r>
                        <a:rPr lang="en" sz="900">
                          <a:latin typeface="Lora"/>
                          <a:ea typeface="Lora"/>
                          <a:cs typeface="Lora"/>
                          <a:sym typeface="Lora"/>
                        </a:rPr>
                        <a:t>EAS-12</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As a creator of the project, I want to be able to share the project with other users so that they can see the project details</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High</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5</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r>
              <a:tr h="308700">
                <a:tc>
                  <a:txBody>
                    <a:bodyPr/>
                    <a:lstStyle/>
                    <a:p>
                      <a:pPr indent="0" lvl="0" marL="0" rtl="0" algn="ctr">
                        <a:lnSpc>
                          <a:spcPct val="115000"/>
                        </a:lnSpc>
                        <a:spcBef>
                          <a:spcPts val="0"/>
                        </a:spcBef>
                        <a:spcAft>
                          <a:spcPts val="0"/>
                        </a:spcAft>
                        <a:buNone/>
                      </a:pPr>
                      <a:r>
                        <a:rPr lang="en" sz="900">
                          <a:latin typeface="Lora"/>
                          <a:ea typeface="Lora"/>
                          <a:cs typeface="Lora"/>
                          <a:sym typeface="Lora"/>
                        </a:rPr>
                        <a:t>EAS-14</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As a creator of the project, I want to be able to set the roles of shared users so that all can know each others roles</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Mid</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1</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170600">
                <a:tc>
                  <a:txBody>
                    <a:bodyPr/>
                    <a:lstStyle/>
                    <a:p>
                      <a:pPr indent="0" lvl="0" marL="0" rtl="0" algn="ctr">
                        <a:lnSpc>
                          <a:spcPct val="115000"/>
                        </a:lnSpc>
                        <a:spcBef>
                          <a:spcPts val="0"/>
                        </a:spcBef>
                        <a:spcAft>
                          <a:spcPts val="0"/>
                        </a:spcAft>
                        <a:buNone/>
                      </a:pPr>
                      <a:r>
                        <a:rPr lang="en" sz="900">
                          <a:latin typeface="Lora"/>
                          <a:ea typeface="Lora"/>
                          <a:cs typeface="Lora"/>
                          <a:sym typeface="Lora"/>
                        </a:rPr>
                        <a:t>EAS-44</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Integrate pages with backend</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High</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NA</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r>
              <a:tr h="170600">
                <a:tc>
                  <a:txBody>
                    <a:bodyPr/>
                    <a:lstStyle/>
                    <a:p>
                      <a:pPr indent="0" lvl="0" marL="0" rtl="0" algn="ctr">
                        <a:lnSpc>
                          <a:spcPct val="115000"/>
                        </a:lnSpc>
                        <a:spcBef>
                          <a:spcPts val="0"/>
                        </a:spcBef>
                        <a:spcAft>
                          <a:spcPts val="0"/>
                        </a:spcAft>
                        <a:buNone/>
                      </a:pPr>
                      <a:r>
                        <a:rPr lang="en" sz="900">
                          <a:latin typeface="Lora"/>
                          <a:ea typeface="Lora"/>
                          <a:cs typeface="Lora"/>
                          <a:sym typeface="Lora"/>
                        </a:rPr>
                        <a:t>EAS-45</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Create presentation for Deliverable - 2</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Mid</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NA</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170600">
                <a:tc>
                  <a:txBody>
                    <a:bodyPr/>
                    <a:lstStyle/>
                    <a:p>
                      <a:pPr indent="0" lvl="0" marL="0" rtl="0" algn="ctr">
                        <a:lnSpc>
                          <a:spcPct val="115000"/>
                        </a:lnSpc>
                        <a:spcBef>
                          <a:spcPts val="0"/>
                        </a:spcBef>
                        <a:spcAft>
                          <a:spcPts val="0"/>
                        </a:spcAft>
                        <a:buNone/>
                      </a:pPr>
                      <a:r>
                        <a:rPr lang="en" sz="900">
                          <a:latin typeface="Lora"/>
                          <a:ea typeface="Lora"/>
                          <a:cs typeface="Lora"/>
                          <a:sym typeface="Lora"/>
                        </a:rPr>
                        <a:t>EAS-46</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Create video for Deliverable - 2</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Mid</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NA</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r>
              <a:tr h="170600">
                <a:tc>
                  <a:txBody>
                    <a:bodyPr/>
                    <a:lstStyle/>
                    <a:p>
                      <a:pPr indent="0" lvl="0" marL="0" rtl="0" algn="ctr">
                        <a:lnSpc>
                          <a:spcPct val="115000"/>
                        </a:lnSpc>
                        <a:spcBef>
                          <a:spcPts val="0"/>
                        </a:spcBef>
                        <a:spcAft>
                          <a:spcPts val="0"/>
                        </a:spcAft>
                        <a:buNone/>
                      </a:pPr>
                      <a:r>
                        <a:rPr lang="en" sz="900">
                          <a:latin typeface="Lora"/>
                          <a:ea typeface="Lora"/>
                          <a:cs typeface="Lora"/>
                          <a:sym typeface="Lora"/>
                        </a:rPr>
                        <a:t>EAS-47</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Update Github Wiki page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Mid</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NA</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Sprint</a:t>
            </a:r>
            <a:r>
              <a:rPr lang="en"/>
              <a:t> -</a:t>
            </a:r>
            <a:r>
              <a:rPr lang="en"/>
              <a:t> 2: Results</a:t>
            </a:r>
            <a:endParaRPr/>
          </a:p>
        </p:txBody>
      </p:sp>
      <p:pic>
        <p:nvPicPr>
          <p:cNvPr id="234" name="Google Shape;234;p34"/>
          <p:cNvPicPr preferRelativeResize="0"/>
          <p:nvPr/>
        </p:nvPicPr>
        <p:blipFill>
          <a:blip r:embed="rId3">
            <a:alphaModFix/>
          </a:blip>
          <a:stretch>
            <a:fillRect/>
          </a:stretch>
        </p:blipFill>
        <p:spPr>
          <a:xfrm>
            <a:off x="942475" y="3109625"/>
            <a:ext cx="3284400" cy="1543100"/>
          </a:xfrm>
          <a:prstGeom prst="rect">
            <a:avLst/>
          </a:prstGeom>
          <a:noFill/>
          <a:ln>
            <a:noFill/>
          </a:ln>
        </p:spPr>
      </p:pic>
      <p:pic>
        <p:nvPicPr>
          <p:cNvPr id="235" name="Google Shape;235;p34"/>
          <p:cNvPicPr preferRelativeResize="0"/>
          <p:nvPr/>
        </p:nvPicPr>
        <p:blipFill>
          <a:blip r:embed="rId4">
            <a:alphaModFix/>
          </a:blip>
          <a:stretch>
            <a:fillRect/>
          </a:stretch>
        </p:blipFill>
        <p:spPr>
          <a:xfrm>
            <a:off x="5002575" y="1161338"/>
            <a:ext cx="3284400" cy="1543101"/>
          </a:xfrm>
          <a:prstGeom prst="rect">
            <a:avLst/>
          </a:prstGeom>
          <a:noFill/>
          <a:ln>
            <a:noFill/>
          </a:ln>
        </p:spPr>
      </p:pic>
      <p:pic>
        <p:nvPicPr>
          <p:cNvPr id="236" name="Google Shape;236;p34"/>
          <p:cNvPicPr preferRelativeResize="0"/>
          <p:nvPr/>
        </p:nvPicPr>
        <p:blipFill>
          <a:blip r:embed="rId5">
            <a:alphaModFix/>
          </a:blip>
          <a:stretch>
            <a:fillRect/>
          </a:stretch>
        </p:blipFill>
        <p:spPr>
          <a:xfrm>
            <a:off x="5002575" y="3109625"/>
            <a:ext cx="3284400" cy="1543100"/>
          </a:xfrm>
          <a:prstGeom prst="rect">
            <a:avLst/>
          </a:prstGeom>
          <a:noFill/>
          <a:ln>
            <a:noFill/>
          </a:ln>
        </p:spPr>
      </p:pic>
      <p:pic>
        <p:nvPicPr>
          <p:cNvPr id="237" name="Google Shape;237;p34"/>
          <p:cNvPicPr preferRelativeResize="0"/>
          <p:nvPr/>
        </p:nvPicPr>
        <p:blipFill>
          <a:blip r:embed="rId6">
            <a:alphaModFix/>
          </a:blip>
          <a:stretch>
            <a:fillRect/>
          </a:stretch>
        </p:blipFill>
        <p:spPr>
          <a:xfrm>
            <a:off x="942475" y="1177424"/>
            <a:ext cx="3155901" cy="1510938"/>
          </a:xfrm>
          <a:prstGeom prst="rect">
            <a:avLst/>
          </a:prstGeom>
          <a:noFill/>
          <a:ln>
            <a:noFill/>
          </a:ln>
        </p:spPr>
      </p:pic>
      <p:sp>
        <p:nvSpPr>
          <p:cNvPr id="238" name="Google Shape;238;p34"/>
          <p:cNvSpPr txBox="1"/>
          <p:nvPr/>
        </p:nvSpPr>
        <p:spPr>
          <a:xfrm>
            <a:off x="1584725" y="2713350"/>
            <a:ext cx="1871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Lora"/>
                <a:ea typeface="Lora"/>
                <a:cs typeface="Lora"/>
                <a:sym typeface="Lora"/>
              </a:rPr>
              <a:t>My Project Page</a:t>
            </a:r>
            <a:endParaRPr sz="1100">
              <a:latin typeface="Open Sans"/>
              <a:ea typeface="Open Sans"/>
              <a:cs typeface="Open Sans"/>
              <a:sym typeface="Open Sans"/>
            </a:endParaRPr>
          </a:p>
        </p:txBody>
      </p:sp>
      <p:sp>
        <p:nvSpPr>
          <p:cNvPr id="239" name="Google Shape;239;p34"/>
          <p:cNvSpPr txBox="1"/>
          <p:nvPr/>
        </p:nvSpPr>
        <p:spPr>
          <a:xfrm>
            <a:off x="5709075" y="2713350"/>
            <a:ext cx="1871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Lora"/>
                <a:ea typeface="Lora"/>
                <a:cs typeface="Lora"/>
                <a:sym typeface="Lora"/>
              </a:rPr>
              <a:t>Shared Project Page</a:t>
            </a:r>
            <a:endParaRPr sz="1100">
              <a:latin typeface="Lora"/>
              <a:ea typeface="Lora"/>
              <a:cs typeface="Lora"/>
              <a:sym typeface="Lora"/>
            </a:endParaRPr>
          </a:p>
        </p:txBody>
      </p:sp>
      <p:sp>
        <p:nvSpPr>
          <p:cNvPr id="240" name="Google Shape;240;p34"/>
          <p:cNvSpPr txBox="1"/>
          <p:nvPr/>
        </p:nvSpPr>
        <p:spPr>
          <a:xfrm>
            <a:off x="1584725" y="4674475"/>
            <a:ext cx="1871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Lora"/>
                <a:ea typeface="Lora"/>
                <a:cs typeface="Lora"/>
                <a:sym typeface="Lora"/>
              </a:rPr>
              <a:t>Create Project</a:t>
            </a:r>
            <a:endParaRPr sz="1100">
              <a:latin typeface="Open Sans"/>
              <a:ea typeface="Open Sans"/>
              <a:cs typeface="Open Sans"/>
              <a:sym typeface="Open Sans"/>
            </a:endParaRPr>
          </a:p>
        </p:txBody>
      </p:sp>
      <p:sp>
        <p:nvSpPr>
          <p:cNvPr id="241" name="Google Shape;241;p34"/>
          <p:cNvSpPr txBox="1"/>
          <p:nvPr/>
        </p:nvSpPr>
        <p:spPr>
          <a:xfrm>
            <a:off x="5709075" y="4674475"/>
            <a:ext cx="1871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Lora"/>
                <a:ea typeface="Lora"/>
                <a:cs typeface="Lora"/>
                <a:sym typeface="Lora"/>
              </a:rPr>
              <a:t>Project Settings</a:t>
            </a:r>
            <a:endParaRPr sz="1100">
              <a:latin typeface="Lora"/>
              <a:ea typeface="Lora"/>
              <a:cs typeface="Lora"/>
              <a:sym typeface="Lor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Sprint</a:t>
            </a:r>
            <a:r>
              <a:rPr lang="en"/>
              <a:t> -</a:t>
            </a:r>
            <a:r>
              <a:rPr lang="en"/>
              <a:t> 3 </a:t>
            </a:r>
            <a:r>
              <a:rPr lang="en"/>
              <a:t>(March 31 - April 21)</a:t>
            </a:r>
            <a:endParaRPr/>
          </a:p>
        </p:txBody>
      </p:sp>
      <p:graphicFrame>
        <p:nvGraphicFramePr>
          <p:cNvPr id="247" name="Google Shape;247;p35"/>
          <p:cNvGraphicFramePr/>
          <p:nvPr/>
        </p:nvGraphicFramePr>
        <p:xfrm>
          <a:off x="311688" y="1152425"/>
          <a:ext cx="3000000" cy="3000000"/>
        </p:xfrm>
        <a:graphic>
          <a:graphicData uri="http://schemas.openxmlformats.org/drawingml/2006/table">
            <a:tbl>
              <a:tblPr>
                <a:noFill/>
                <a:tableStyleId>{FA34906C-9D3B-41FA-BB9F-2145C4E300C3}</a:tableStyleId>
              </a:tblPr>
              <a:tblGrid>
                <a:gridCol w="511025"/>
                <a:gridCol w="2720025"/>
                <a:gridCol w="535850"/>
                <a:gridCol w="493400"/>
                <a:gridCol w="422425"/>
              </a:tblGrid>
              <a:tr h="86550">
                <a:tc>
                  <a:txBody>
                    <a:bodyPr/>
                    <a:lstStyle/>
                    <a:p>
                      <a:pPr indent="0" lvl="0" marL="0" rtl="0" algn="ctr">
                        <a:lnSpc>
                          <a:spcPct val="100000"/>
                        </a:lnSpc>
                        <a:spcBef>
                          <a:spcPts val="0"/>
                        </a:spcBef>
                        <a:spcAft>
                          <a:spcPts val="0"/>
                        </a:spcAft>
                        <a:buNone/>
                      </a:pPr>
                      <a:r>
                        <a:rPr b="1" lang="en" sz="900">
                          <a:latin typeface="Lora"/>
                          <a:ea typeface="Lora"/>
                          <a:cs typeface="Lora"/>
                          <a:sym typeface="Lora"/>
                        </a:rPr>
                        <a:t>ID</a:t>
                      </a:r>
                      <a:endParaRPr b="1"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9900"/>
                    </a:solidFill>
                  </a:tcPr>
                </a:tc>
                <a:tc>
                  <a:txBody>
                    <a:bodyPr/>
                    <a:lstStyle/>
                    <a:p>
                      <a:pPr indent="0" lvl="0" marL="0" rtl="0" algn="ctr">
                        <a:lnSpc>
                          <a:spcPct val="100000"/>
                        </a:lnSpc>
                        <a:spcBef>
                          <a:spcPts val="0"/>
                        </a:spcBef>
                        <a:spcAft>
                          <a:spcPts val="0"/>
                        </a:spcAft>
                        <a:buNone/>
                      </a:pPr>
                      <a:r>
                        <a:rPr b="1" lang="en" sz="900">
                          <a:latin typeface="Lora"/>
                          <a:ea typeface="Lora"/>
                          <a:cs typeface="Lora"/>
                          <a:sym typeface="Lora"/>
                        </a:rPr>
                        <a:t>Item</a:t>
                      </a:r>
                      <a:endParaRPr b="1"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9900"/>
                    </a:solidFill>
                  </a:tcPr>
                </a:tc>
                <a:tc>
                  <a:txBody>
                    <a:bodyPr/>
                    <a:lstStyle/>
                    <a:p>
                      <a:pPr indent="0" lvl="0" marL="0" rtl="0" algn="ctr">
                        <a:lnSpc>
                          <a:spcPct val="100000"/>
                        </a:lnSpc>
                        <a:spcBef>
                          <a:spcPts val="0"/>
                        </a:spcBef>
                        <a:spcAft>
                          <a:spcPts val="0"/>
                        </a:spcAft>
                        <a:buNone/>
                      </a:pPr>
                      <a:r>
                        <a:rPr b="1" lang="en" sz="900">
                          <a:latin typeface="Lora"/>
                          <a:ea typeface="Lora"/>
                          <a:cs typeface="Lora"/>
                          <a:sym typeface="Lora"/>
                        </a:rPr>
                        <a:t>Priority</a:t>
                      </a:r>
                      <a:endParaRPr b="1"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9900"/>
                    </a:solidFill>
                  </a:tcPr>
                </a:tc>
                <a:tc>
                  <a:txBody>
                    <a:bodyPr/>
                    <a:lstStyle/>
                    <a:p>
                      <a:pPr indent="0" lvl="0" marL="0" rtl="0" algn="ctr">
                        <a:lnSpc>
                          <a:spcPct val="100000"/>
                        </a:lnSpc>
                        <a:spcBef>
                          <a:spcPts val="0"/>
                        </a:spcBef>
                        <a:spcAft>
                          <a:spcPts val="0"/>
                        </a:spcAft>
                        <a:buNone/>
                      </a:pPr>
                      <a:r>
                        <a:rPr b="1" lang="en" sz="900">
                          <a:latin typeface="Lora"/>
                          <a:ea typeface="Lora"/>
                          <a:cs typeface="Lora"/>
                          <a:sym typeface="Lora"/>
                        </a:rPr>
                        <a:t>Story Points</a:t>
                      </a:r>
                      <a:endParaRPr b="1"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9900"/>
                    </a:solidFill>
                  </a:tcPr>
                </a:tc>
                <a:tc>
                  <a:txBody>
                    <a:bodyPr/>
                    <a:lstStyle/>
                    <a:p>
                      <a:pPr indent="0" lvl="0" marL="0" rtl="0" algn="ctr">
                        <a:lnSpc>
                          <a:spcPct val="100000"/>
                        </a:lnSpc>
                        <a:spcBef>
                          <a:spcPts val="0"/>
                        </a:spcBef>
                        <a:spcAft>
                          <a:spcPts val="0"/>
                        </a:spcAft>
                        <a:buNone/>
                      </a:pPr>
                      <a:r>
                        <a:rPr b="1" lang="en" sz="900">
                          <a:latin typeface="Lora"/>
                          <a:ea typeface="Lora"/>
                          <a:cs typeface="Lora"/>
                          <a:sym typeface="Lora"/>
                        </a:rPr>
                        <a:t>Status</a:t>
                      </a:r>
                      <a:endParaRPr b="1"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9900"/>
                    </a:solidFill>
                  </a:tcPr>
                </a:tc>
              </a:tr>
              <a:tr h="182700">
                <a:tc>
                  <a:txBody>
                    <a:bodyPr/>
                    <a:lstStyle/>
                    <a:p>
                      <a:pPr indent="0" lvl="0" marL="0" rtl="0" algn="ctr">
                        <a:lnSpc>
                          <a:spcPct val="115000"/>
                        </a:lnSpc>
                        <a:spcBef>
                          <a:spcPts val="0"/>
                        </a:spcBef>
                        <a:spcAft>
                          <a:spcPts val="0"/>
                        </a:spcAft>
                        <a:buNone/>
                      </a:pPr>
                      <a:r>
                        <a:rPr lang="en" sz="900">
                          <a:latin typeface="Lora"/>
                          <a:ea typeface="Lora"/>
                          <a:cs typeface="Lora"/>
                          <a:sym typeface="Lora"/>
                        </a:rPr>
                        <a:t>EAS-15</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As a user, I want to be able to see the product backlog screen so that I can see the requirements of the project</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High</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5</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182700">
                <a:tc>
                  <a:txBody>
                    <a:bodyPr/>
                    <a:lstStyle/>
                    <a:p>
                      <a:pPr indent="0" lvl="0" marL="0" rtl="0" algn="ctr">
                        <a:lnSpc>
                          <a:spcPct val="115000"/>
                        </a:lnSpc>
                        <a:spcBef>
                          <a:spcPts val="0"/>
                        </a:spcBef>
                        <a:spcAft>
                          <a:spcPts val="0"/>
                        </a:spcAft>
                        <a:buNone/>
                      </a:pPr>
                      <a:r>
                        <a:rPr lang="en" sz="900">
                          <a:latin typeface="Lora"/>
                          <a:ea typeface="Lora"/>
                          <a:cs typeface="Lora"/>
                          <a:sym typeface="Lora"/>
                        </a:rPr>
                        <a:t>EAS-16</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As a creator of the project or product owner, I want to be able to add/ modify tasks into the backlog so that I can list out functionalities of the project</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High</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3</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r>
              <a:tr h="182700">
                <a:tc>
                  <a:txBody>
                    <a:bodyPr/>
                    <a:lstStyle/>
                    <a:p>
                      <a:pPr indent="0" lvl="0" marL="0" rtl="0" algn="ctr">
                        <a:lnSpc>
                          <a:spcPct val="115000"/>
                        </a:lnSpc>
                        <a:spcBef>
                          <a:spcPts val="0"/>
                        </a:spcBef>
                        <a:spcAft>
                          <a:spcPts val="0"/>
                        </a:spcAft>
                        <a:buNone/>
                      </a:pPr>
                      <a:r>
                        <a:rPr lang="en" sz="900">
                          <a:latin typeface="Lora"/>
                          <a:ea typeface="Lora"/>
                          <a:cs typeface="Lora"/>
                          <a:sym typeface="Lora"/>
                        </a:rPr>
                        <a:t>EAS-17</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As a creator of the project, I want to be able to change the task’s priority (low, medium, high) so that other members can see the priorities</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High</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2</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182700">
                <a:tc>
                  <a:txBody>
                    <a:bodyPr/>
                    <a:lstStyle/>
                    <a:p>
                      <a:pPr indent="0" lvl="0" marL="0" rtl="0" algn="ctr">
                        <a:lnSpc>
                          <a:spcPct val="115000"/>
                        </a:lnSpc>
                        <a:spcBef>
                          <a:spcPts val="0"/>
                        </a:spcBef>
                        <a:spcAft>
                          <a:spcPts val="0"/>
                        </a:spcAft>
                        <a:buNone/>
                      </a:pPr>
                      <a:r>
                        <a:rPr lang="en" sz="900">
                          <a:latin typeface="Lora"/>
                          <a:ea typeface="Lora"/>
                          <a:cs typeface="Lora"/>
                          <a:sym typeface="Lora"/>
                        </a:rPr>
                        <a:t>EAS-18</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As a scrum master or developer or creator of the project, I want to be able to change the task’s type (User Story, Task, Bug) so that other members can see the type of the tasks</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Mid</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1</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r>
              <a:tr h="100975">
                <a:tc>
                  <a:txBody>
                    <a:bodyPr/>
                    <a:lstStyle/>
                    <a:p>
                      <a:pPr indent="0" lvl="0" marL="0" rtl="0" algn="ctr">
                        <a:lnSpc>
                          <a:spcPct val="115000"/>
                        </a:lnSpc>
                        <a:spcBef>
                          <a:spcPts val="0"/>
                        </a:spcBef>
                        <a:spcAft>
                          <a:spcPts val="0"/>
                        </a:spcAft>
                        <a:buNone/>
                      </a:pPr>
                      <a:r>
                        <a:rPr lang="en" sz="900">
                          <a:latin typeface="Lora"/>
                          <a:ea typeface="Lora"/>
                          <a:cs typeface="Lora"/>
                          <a:sym typeface="Lora"/>
                        </a:rPr>
                        <a:t>EAS-51</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Integrate product backlog page with backend</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High</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NA</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100975">
                <a:tc>
                  <a:txBody>
                    <a:bodyPr/>
                    <a:lstStyle/>
                    <a:p>
                      <a:pPr indent="0" lvl="0" marL="0" rtl="0" algn="ctr">
                        <a:lnSpc>
                          <a:spcPct val="115000"/>
                        </a:lnSpc>
                        <a:spcBef>
                          <a:spcPts val="0"/>
                        </a:spcBef>
                        <a:spcAft>
                          <a:spcPts val="0"/>
                        </a:spcAft>
                        <a:buNone/>
                      </a:pPr>
                      <a:r>
                        <a:rPr lang="en" sz="900">
                          <a:latin typeface="Lora"/>
                          <a:ea typeface="Lora"/>
                          <a:cs typeface="Lora"/>
                          <a:sym typeface="Lora"/>
                        </a:rPr>
                        <a:t>EAS-52</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Create tech paper for Deliverable - 3</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Mid</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NA</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r>
              <a:tr h="100975">
                <a:tc>
                  <a:txBody>
                    <a:bodyPr/>
                    <a:lstStyle/>
                    <a:p>
                      <a:pPr indent="0" lvl="0" marL="0" rtl="0" algn="ctr">
                        <a:lnSpc>
                          <a:spcPct val="115000"/>
                        </a:lnSpc>
                        <a:spcBef>
                          <a:spcPts val="0"/>
                        </a:spcBef>
                        <a:spcAft>
                          <a:spcPts val="0"/>
                        </a:spcAft>
                        <a:buNone/>
                      </a:pPr>
                      <a:r>
                        <a:rPr lang="en" sz="900">
                          <a:latin typeface="Lora"/>
                          <a:ea typeface="Lora"/>
                          <a:cs typeface="Lora"/>
                          <a:sym typeface="Lora"/>
                        </a:rPr>
                        <a:t>EAS-53</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Update Github Wiki page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Mid</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NA</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bl>
          </a:graphicData>
        </a:graphic>
      </p:graphicFrame>
      <p:pic>
        <p:nvPicPr>
          <p:cNvPr id="248" name="Google Shape;248;p35"/>
          <p:cNvPicPr preferRelativeResize="0"/>
          <p:nvPr/>
        </p:nvPicPr>
        <p:blipFill>
          <a:blip r:embed="rId3">
            <a:alphaModFix/>
          </a:blip>
          <a:stretch>
            <a:fillRect/>
          </a:stretch>
        </p:blipFill>
        <p:spPr>
          <a:xfrm>
            <a:off x="5162075" y="1690450"/>
            <a:ext cx="3670223" cy="1762575"/>
          </a:xfrm>
          <a:prstGeom prst="rect">
            <a:avLst/>
          </a:prstGeom>
          <a:noFill/>
          <a:ln>
            <a:noFill/>
          </a:ln>
        </p:spPr>
      </p:pic>
      <p:sp>
        <p:nvSpPr>
          <p:cNvPr id="249" name="Google Shape;249;p35"/>
          <p:cNvSpPr txBox="1"/>
          <p:nvPr/>
        </p:nvSpPr>
        <p:spPr>
          <a:xfrm>
            <a:off x="5911197" y="3574050"/>
            <a:ext cx="2172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Lora"/>
                <a:ea typeface="Lora"/>
                <a:cs typeface="Lora"/>
                <a:sym typeface="Lora"/>
              </a:rPr>
              <a:t>Product Backlog Page</a:t>
            </a:r>
            <a:endParaRPr sz="1100">
              <a:latin typeface="Lora"/>
              <a:ea typeface="Lora"/>
              <a:cs typeface="Lora"/>
              <a:sym typeface="Lor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Sprint</a:t>
            </a:r>
            <a:r>
              <a:rPr lang="en"/>
              <a:t> -</a:t>
            </a:r>
            <a:r>
              <a:rPr lang="en"/>
              <a:t> 4 </a:t>
            </a:r>
            <a:r>
              <a:rPr lang="en"/>
              <a:t>(April 22 - May 5)</a:t>
            </a:r>
            <a:endParaRPr/>
          </a:p>
        </p:txBody>
      </p:sp>
      <p:graphicFrame>
        <p:nvGraphicFramePr>
          <p:cNvPr id="255" name="Google Shape;255;p36"/>
          <p:cNvGraphicFramePr/>
          <p:nvPr/>
        </p:nvGraphicFramePr>
        <p:xfrm>
          <a:off x="311700" y="1450588"/>
          <a:ext cx="3000000" cy="3000000"/>
        </p:xfrm>
        <a:graphic>
          <a:graphicData uri="http://schemas.openxmlformats.org/drawingml/2006/table">
            <a:tbl>
              <a:tblPr>
                <a:noFill/>
                <a:tableStyleId>{FA34906C-9D3B-41FA-BB9F-2145C4E300C3}</a:tableStyleId>
              </a:tblPr>
              <a:tblGrid>
                <a:gridCol w="499225"/>
                <a:gridCol w="2900825"/>
                <a:gridCol w="533100"/>
                <a:gridCol w="623400"/>
                <a:gridCol w="450550"/>
              </a:tblGrid>
              <a:tr h="62750">
                <a:tc>
                  <a:txBody>
                    <a:bodyPr/>
                    <a:lstStyle/>
                    <a:p>
                      <a:pPr indent="0" lvl="0" marL="0" rtl="0" algn="ctr">
                        <a:lnSpc>
                          <a:spcPct val="100000"/>
                        </a:lnSpc>
                        <a:spcBef>
                          <a:spcPts val="0"/>
                        </a:spcBef>
                        <a:spcAft>
                          <a:spcPts val="0"/>
                        </a:spcAft>
                        <a:buNone/>
                      </a:pPr>
                      <a:r>
                        <a:rPr b="1" lang="en" sz="900">
                          <a:latin typeface="Lora"/>
                          <a:ea typeface="Lora"/>
                          <a:cs typeface="Lora"/>
                          <a:sym typeface="Lora"/>
                        </a:rPr>
                        <a:t>ID</a:t>
                      </a:r>
                      <a:endParaRPr b="1"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9900"/>
                    </a:solidFill>
                  </a:tcPr>
                </a:tc>
                <a:tc>
                  <a:txBody>
                    <a:bodyPr/>
                    <a:lstStyle/>
                    <a:p>
                      <a:pPr indent="0" lvl="0" marL="0" rtl="0" algn="ctr">
                        <a:lnSpc>
                          <a:spcPct val="100000"/>
                        </a:lnSpc>
                        <a:spcBef>
                          <a:spcPts val="0"/>
                        </a:spcBef>
                        <a:spcAft>
                          <a:spcPts val="0"/>
                        </a:spcAft>
                        <a:buNone/>
                      </a:pPr>
                      <a:r>
                        <a:rPr b="1" lang="en" sz="900">
                          <a:latin typeface="Lora"/>
                          <a:ea typeface="Lora"/>
                          <a:cs typeface="Lora"/>
                          <a:sym typeface="Lora"/>
                        </a:rPr>
                        <a:t>Item</a:t>
                      </a:r>
                      <a:endParaRPr b="1"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9900"/>
                    </a:solidFill>
                  </a:tcPr>
                </a:tc>
                <a:tc>
                  <a:txBody>
                    <a:bodyPr/>
                    <a:lstStyle/>
                    <a:p>
                      <a:pPr indent="0" lvl="0" marL="0" rtl="0" algn="ctr">
                        <a:lnSpc>
                          <a:spcPct val="100000"/>
                        </a:lnSpc>
                        <a:spcBef>
                          <a:spcPts val="0"/>
                        </a:spcBef>
                        <a:spcAft>
                          <a:spcPts val="0"/>
                        </a:spcAft>
                        <a:buNone/>
                      </a:pPr>
                      <a:r>
                        <a:rPr b="1" lang="en" sz="900">
                          <a:latin typeface="Lora"/>
                          <a:ea typeface="Lora"/>
                          <a:cs typeface="Lora"/>
                          <a:sym typeface="Lora"/>
                        </a:rPr>
                        <a:t>Priority</a:t>
                      </a:r>
                      <a:endParaRPr b="1"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9900"/>
                    </a:solidFill>
                  </a:tcPr>
                </a:tc>
                <a:tc>
                  <a:txBody>
                    <a:bodyPr/>
                    <a:lstStyle/>
                    <a:p>
                      <a:pPr indent="0" lvl="0" marL="0" rtl="0" algn="ctr">
                        <a:lnSpc>
                          <a:spcPct val="100000"/>
                        </a:lnSpc>
                        <a:spcBef>
                          <a:spcPts val="0"/>
                        </a:spcBef>
                        <a:spcAft>
                          <a:spcPts val="0"/>
                        </a:spcAft>
                        <a:buNone/>
                      </a:pPr>
                      <a:r>
                        <a:rPr b="1" lang="en" sz="900">
                          <a:latin typeface="Lora"/>
                          <a:ea typeface="Lora"/>
                          <a:cs typeface="Lora"/>
                          <a:sym typeface="Lora"/>
                        </a:rPr>
                        <a:t>Story Points</a:t>
                      </a:r>
                      <a:endParaRPr b="1"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9900"/>
                    </a:solidFill>
                  </a:tcPr>
                </a:tc>
                <a:tc>
                  <a:txBody>
                    <a:bodyPr/>
                    <a:lstStyle/>
                    <a:p>
                      <a:pPr indent="0" lvl="0" marL="0" rtl="0" algn="ctr">
                        <a:lnSpc>
                          <a:spcPct val="100000"/>
                        </a:lnSpc>
                        <a:spcBef>
                          <a:spcPts val="0"/>
                        </a:spcBef>
                        <a:spcAft>
                          <a:spcPts val="0"/>
                        </a:spcAft>
                        <a:buNone/>
                      </a:pPr>
                      <a:r>
                        <a:rPr b="1" lang="en" sz="900">
                          <a:latin typeface="Lora"/>
                          <a:ea typeface="Lora"/>
                          <a:cs typeface="Lora"/>
                          <a:sym typeface="Lora"/>
                        </a:rPr>
                        <a:t>Status</a:t>
                      </a:r>
                      <a:endParaRPr b="1"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9900"/>
                    </a:solidFill>
                  </a:tcPr>
                </a:tc>
              </a:tr>
              <a:tr h="106425">
                <a:tc>
                  <a:txBody>
                    <a:bodyPr/>
                    <a:lstStyle/>
                    <a:p>
                      <a:pPr indent="0" lvl="0" marL="0" rtl="0" algn="ctr">
                        <a:lnSpc>
                          <a:spcPct val="115000"/>
                        </a:lnSpc>
                        <a:spcBef>
                          <a:spcPts val="0"/>
                        </a:spcBef>
                        <a:spcAft>
                          <a:spcPts val="0"/>
                        </a:spcAft>
                        <a:buNone/>
                      </a:pPr>
                      <a:r>
                        <a:rPr lang="en" sz="900">
                          <a:latin typeface="Lora"/>
                          <a:ea typeface="Lora"/>
                          <a:cs typeface="Lora"/>
                          <a:sym typeface="Lora"/>
                        </a:rPr>
                        <a:t>EAS-19</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As a scrum master or creator of the project, I want to be able to create the sprint and the sprint backlog so that I can identify the work for the sprint</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High</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3</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106425">
                <a:tc>
                  <a:txBody>
                    <a:bodyPr/>
                    <a:lstStyle/>
                    <a:p>
                      <a:pPr indent="0" lvl="0" marL="0" rtl="0" algn="ctr">
                        <a:lnSpc>
                          <a:spcPct val="115000"/>
                        </a:lnSpc>
                        <a:spcBef>
                          <a:spcPts val="0"/>
                        </a:spcBef>
                        <a:spcAft>
                          <a:spcPts val="0"/>
                        </a:spcAft>
                        <a:buNone/>
                      </a:pPr>
                      <a:r>
                        <a:rPr lang="en" sz="900">
                          <a:latin typeface="Lora"/>
                          <a:ea typeface="Lora"/>
                          <a:cs typeface="Lora"/>
                          <a:sym typeface="Lora"/>
                        </a:rPr>
                        <a:t>EAS-20</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As a scrum master or developer or creator of the project, I want to be able to add/ modify tasks to the sprint backlog so that I can list out the work for the sprint</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High</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3</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r>
              <a:tr h="106425">
                <a:tc>
                  <a:txBody>
                    <a:bodyPr/>
                    <a:lstStyle/>
                    <a:p>
                      <a:pPr indent="0" lvl="0" marL="0" rtl="0" algn="ctr">
                        <a:lnSpc>
                          <a:spcPct val="115000"/>
                        </a:lnSpc>
                        <a:spcBef>
                          <a:spcPts val="0"/>
                        </a:spcBef>
                        <a:spcAft>
                          <a:spcPts val="0"/>
                        </a:spcAft>
                        <a:buNone/>
                      </a:pPr>
                      <a:r>
                        <a:rPr lang="en" sz="900">
                          <a:latin typeface="Lora"/>
                          <a:ea typeface="Lora"/>
                          <a:cs typeface="Lora"/>
                          <a:sym typeface="Lora"/>
                        </a:rPr>
                        <a:t>EAS-21</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As a developer or creator of the project, I want to be able to change the task status (to do, in progress, done) so that other members can see the progress</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High</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1</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106425">
                <a:tc>
                  <a:txBody>
                    <a:bodyPr/>
                    <a:lstStyle/>
                    <a:p>
                      <a:pPr indent="0" lvl="0" marL="0" rtl="0" algn="ctr">
                        <a:lnSpc>
                          <a:spcPct val="115000"/>
                        </a:lnSpc>
                        <a:spcBef>
                          <a:spcPts val="0"/>
                        </a:spcBef>
                        <a:spcAft>
                          <a:spcPts val="0"/>
                        </a:spcAft>
                        <a:buNone/>
                      </a:pPr>
                      <a:r>
                        <a:rPr lang="en" sz="900">
                          <a:latin typeface="Lora"/>
                          <a:ea typeface="Lora"/>
                          <a:cs typeface="Lora"/>
                          <a:sym typeface="Lora"/>
                        </a:rPr>
                        <a:t>EAS-57</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Integrate sprint page with backend</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High</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NA</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r>
              <a:tr h="106425">
                <a:tc>
                  <a:txBody>
                    <a:bodyPr/>
                    <a:lstStyle/>
                    <a:p>
                      <a:pPr indent="0" lvl="0" marL="0" rtl="0" algn="ctr">
                        <a:lnSpc>
                          <a:spcPct val="115000"/>
                        </a:lnSpc>
                        <a:spcBef>
                          <a:spcPts val="0"/>
                        </a:spcBef>
                        <a:spcAft>
                          <a:spcPts val="0"/>
                        </a:spcAft>
                        <a:buNone/>
                      </a:pPr>
                      <a:r>
                        <a:rPr lang="en" sz="900">
                          <a:latin typeface="Lora"/>
                          <a:ea typeface="Lora"/>
                          <a:cs typeface="Lora"/>
                          <a:sym typeface="Lora"/>
                        </a:rPr>
                        <a:t>EAS-58</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Create presentation for Deliverable - 4</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Mid</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NA</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106425">
                <a:tc>
                  <a:txBody>
                    <a:bodyPr/>
                    <a:lstStyle/>
                    <a:p>
                      <a:pPr indent="0" lvl="0" marL="0" rtl="0" algn="ctr">
                        <a:lnSpc>
                          <a:spcPct val="115000"/>
                        </a:lnSpc>
                        <a:spcBef>
                          <a:spcPts val="0"/>
                        </a:spcBef>
                        <a:spcAft>
                          <a:spcPts val="0"/>
                        </a:spcAft>
                        <a:buNone/>
                      </a:pPr>
                      <a:r>
                        <a:rPr lang="en" sz="900">
                          <a:latin typeface="Lora"/>
                          <a:ea typeface="Lora"/>
                          <a:cs typeface="Lora"/>
                          <a:sym typeface="Lora"/>
                        </a:rPr>
                        <a:t>EAS-59</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Create video for Deliverable - 4</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Mid</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NA</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r>
              <a:tr h="106425">
                <a:tc>
                  <a:txBody>
                    <a:bodyPr/>
                    <a:lstStyle/>
                    <a:p>
                      <a:pPr indent="0" lvl="0" marL="0" rtl="0" algn="ctr">
                        <a:lnSpc>
                          <a:spcPct val="115000"/>
                        </a:lnSpc>
                        <a:spcBef>
                          <a:spcPts val="0"/>
                        </a:spcBef>
                        <a:spcAft>
                          <a:spcPts val="0"/>
                        </a:spcAft>
                        <a:buNone/>
                      </a:pPr>
                      <a:r>
                        <a:rPr lang="en" sz="900">
                          <a:latin typeface="Lora"/>
                          <a:ea typeface="Lora"/>
                          <a:cs typeface="Lora"/>
                          <a:sym typeface="Lora"/>
                        </a:rPr>
                        <a:t>EAS-60</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Create demo video of Easify</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Mid</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NA</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106425">
                <a:tc>
                  <a:txBody>
                    <a:bodyPr/>
                    <a:lstStyle/>
                    <a:p>
                      <a:pPr indent="0" lvl="0" marL="0" rtl="0" algn="ctr">
                        <a:lnSpc>
                          <a:spcPct val="115000"/>
                        </a:lnSpc>
                        <a:spcBef>
                          <a:spcPts val="0"/>
                        </a:spcBef>
                        <a:spcAft>
                          <a:spcPts val="0"/>
                        </a:spcAft>
                        <a:buNone/>
                      </a:pPr>
                      <a:r>
                        <a:rPr lang="en" sz="900">
                          <a:latin typeface="Lora"/>
                          <a:ea typeface="Lora"/>
                          <a:cs typeface="Lora"/>
                          <a:sym typeface="Lora"/>
                        </a:rPr>
                        <a:t>EAS-61</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Update Github Wiki page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Mid</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NA</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r>
            </a:tbl>
          </a:graphicData>
        </a:graphic>
      </p:graphicFrame>
      <p:pic>
        <p:nvPicPr>
          <p:cNvPr id="256" name="Google Shape;256;p36"/>
          <p:cNvPicPr preferRelativeResize="0"/>
          <p:nvPr/>
        </p:nvPicPr>
        <p:blipFill>
          <a:blip r:embed="rId3">
            <a:alphaModFix/>
          </a:blip>
          <a:stretch>
            <a:fillRect/>
          </a:stretch>
        </p:blipFill>
        <p:spPr>
          <a:xfrm>
            <a:off x="5425975" y="1152425"/>
            <a:ext cx="3406326" cy="1633324"/>
          </a:xfrm>
          <a:prstGeom prst="rect">
            <a:avLst/>
          </a:prstGeom>
          <a:noFill/>
          <a:ln>
            <a:noFill/>
          </a:ln>
        </p:spPr>
      </p:pic>
      <p:pic>
        <p:nvPicPr>
          <p:cNvPr id="257" name="Google Shape;257;p36"/>
          <p:cNvPicPr preferRelativeResize="0"/>
          <p:nvPr/>
        </p:nvPicPr>
        <p:blipFill>
          <a:blip r:embed="rId4">
            <a:alphaModFix/>
          </a:blip>
          <a:stretch>
            <a:fillRect/>
          </a:stretch>
        </p:blipFill>
        <p:spPr>
          <a:xfrm>
            <a:off x="5425975" y="3139175"/>
            <a:ext cx="3406326" cy="1633331"/>
          </a:xfrm>
          <a:prstGeom prst="rect">
            <a:avLst/>
          </a:prstGeom>
          <a:noFill/>
          <a:ln>
            <a:noFill/>
          </a:ln>
        </p:spPr>
      </p:pic>
      <p:sp>
        <p:nvSpPr>
          <p:cNvPr id="258" name="Google Shape;258;p36"/>
          <p:cNvSpPr txBox="1"/>
          <p:nvPr/>
        </p:nvSpPr>
        <p:spPr>
          <a:xfrm>
            <a:off x="6298888" y="2800463"/>
            <a:ext cx="1660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Lora"/>
                <a:ea typeface="Lora"/>
                <a:cs typeface="Lora"/>
                <a:sym typeface="Lora"/>
              </a:rPr>
              <a:t>Sprint Page</a:t>
            </a:r>
            <a:endParaRPr sz="1000">
              <a:latin typeface="Lora"/>
              <a:ea typeface="Lora"/>
              <a:cs typeface="Lora"/>
              <a:sym typeface="Lora"/>
            </a:endParaRPr>
          </a:p>
        </p:txBody>
      </p:sp>
      <p:sp>
        <p:nvSpPr>
          <p:cNvPr id="259" name="Google Shape;259;p36"/>
          <p:cNvSpPr txBox="1"/>
          <p:nvPr/>
        </p:nvSpPr>
        <p:spPr>
          <a:xfrm>
            <a:off x="6334750" y="4772500"/>
            <a:ext cx="1588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Lora"/>
                <a:ea typeface="Lora"/>
                <a:cs typeface="Lora"/>
                <a:sym typeface="Lora"/>
              </a:rPr>
              <a:t>Create Sprint</a:t>
            </a:r>
            <a:endParaRPr sz="1000">
              <a:latin typeface="Lora"/>
              <a:ea typeface="Lora"/>
              <a:cs typeface="Lora"/>
              <a:sym typeface="Lor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7"/>
          <p:cNvSpPr txBox="1"/>
          <p:nvPr/>
        </p:nvSpPr>
        <p:spPr>
          <a:xfrm>
            <a:off x="743650" y="1933450"/>
            <a:ext cx="715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265" name="Google Shape;265;p37"/>
          <p:cNvSpPr txBox="1"/>
          <p:nvPr/>
        </p:nvSpPr>
        <p:spPr>
          <a:xfrm>
            <a:off x="2917350" y="1948338"/>
            <a:ext cx="3309300" cy="1246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100">
                <a:solidFill>
                  <a:schemeClr val="lt1"/>
                </a:solidFill>
                <a:latin typeface="PT Sans Narrow"/>
                <a:ea typeface="PT Sans Narrow"/>
                <a:cs typeface="PT Sans Narrow"/>
                <a:sym typeface="PT Sans Narrow"/>
              </a:rPr>
              <a:t>Sprint Backlogs</a:t>
            </a:r>
            <a:endParaRPr b="1" sz="4100">
              <a:solidFill>
                <a:schemeClr val="lt1"/>
              </a:solidFill>
              <a:latin typeface="PT Sans Narrow"/>
              <a:ea typeface="PT Sans Narrow"/>
              <a:cs typeface="PT Sans Narrow"/>
              <a:sym typeface="PT Sans Narrow"/>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66" name="Google Shape;266;p37"/>
          <p:cNvPicPr preferRelativeResize="0"/>
          <p:nvPr/>
        </p:nvPicPr>
        <p:blipFill rotWithShape="1">
          <a:blip r:embed="rId3">
            <a:alphaModFix/>
          </a:blip>
          <a:srcRect b="10362" l="0" r="0" t="0"/>
          <a:stretch/>
        </p:blipFill>
        <p:spPr>
          <a:xfrm>
            <a:off x="0" y="0"/>
            <a:ext cx="9144000" cy="5056750"/>
          </a:xfrm>
          <a:prstGeom prst="rect">
            <a:avLst/>
          </a:prstGeom>
          <a:noFill/>
          <a:ln>
            <a:noFill/>
          </a:ln>
        </p:spPr>
      </p:pic>
      <p:sp>
        <p:nvSpPr>
          <p:cNvPr id="267" name="Google Shape;267;p37"/>
          <p:cNvSpPr txBox="1"/>
          <p:nvPr/>
        </p:nvSpPr>
        <p:spPr>
          <a:xfrm>
            <a:off x="2917350" y="171598"/>
            <a:ext cx="3309300" cy="815700"/>
          </a:xfrm>
          <a:prstGeom prst="rect">
            <a:avLst/>
          </a:prstGeom>
          <a:solidFill>
            <a:srgbClr val="F3F3F3">
              <a:alpha val="63690"/>
            </a:srgbClr>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100">
                <a:latin typeface="PT Sans Narrow"/>
                <a:ea typeface="PT Sans Narrow"/>
                <a:cs typeface="PT Sans Narrow"/>
                <a:sym typeface="PT Sans Narrow"/>
              </a:rPr>
              <a:t>Sprint 5-7 Recap</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Sprint</a:t>
            </a:r>
            <a:r>
              <a:rPr lang="en"/>
              <a:t> -</a:t>
            </a:r>
            <a:r>
              <a:rPr lang="en"/>
              <a:t> 5 </a:t>
            </a:r>
            <a:r>
              <a:rPr lang="en"/>
              <a:t>(Sep 8 - Sep 28)</a:t>
            </a:r>
            <a:endParaRPr/>
          </a:p>
        </p:txBody>
      </p:sp>
      <p:graphicFrame>
        <p:nvGraphicFramePr>
          <p:cNvPr id="273" name="Google Shape;273;p38"/>
          <p:cNvGraphicFramePr/>
          <p:nvPr/>
        </p:nvGraphicFramePr>
        <p:xfrm>
          <a:off x="311688" y="1468075"/>
          <a:ext cx="3000000" cy="3000000"/>
        </p:xfrm>
        <a:graphic>
          <a:graphicData uri="http://schemas.openxmlformats.org/drawingml/2006/table">
            <a:tbl>
              <a:tblPr>
                <a:noFill/>
                <a:tableStyleId>{FA34906C-9D3B-41FA-BB9F-2145C4E300C3}</a:tableStyleId>
              </a:tblPr>
              <a:tblGrid>
                <a:gridCol w="620425"/>
                <a:gridCol w="2717525"/>
                <a:gridCol w="567025"/>
                <a:gridCol w="658050"/>
                <a:gridCol w="486425"/>
              </a:tblGrid>
              <a:tr h="140850">
                <a:tc>
                  <a:txBody>
                    <a:bodyPr/>
                    <a:lstStyle/>
                    <a:p>
                      <a:pPr indent="0" lvl="0" marL="0" rtl="0" algn="ctr">
                        <a:lnSpc>
                          <a:spcPct val="115000"/>
                        </a:lnSpc>
                        <a:spcBef>
                          <a:spcPts val="0"/>
                        </a:spcBef>
                        <a:spcAft>
                          <a:spcPts val="0"/>
                        </a:spcAft>
                        <a:buNone/>
                      </a:pPr>
                      <a:r>
                        <a:rPr b="1" lang="en" sz="900">
                          <a:latin typeface="Lora"/>
                          <a:ea typeface="Lora"/>
                          <a:cs typeface="Lora"/>
                          <a:sym typeface="Lora"/>
                        </a:rPr>
                        <a:t>ID</a:t>
                      </a:r>
                      <a:endParaRPr b="1" sz="900">
                        <a:latin typeface="Lora"/>
                        <a:ea typeface="Lora"/>
                        <a:cs typeface="Lora"/>
                        <a:sym typeface="Lora"/>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b="1" lang="en" sz="900">
                          <a:latin typeface="Lora"/>
                          <a:ea typeface="Lora"/>
                          <a:cs typeface="Lora"/>
                          <a:sym typeface="Lora"/>
                        </a:rPr>
                        <a:t>Item</a:t>
                      </a:r>
                      <a:endParaRPr b="1"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b="1" lang="en" sz="900">
                          <a:latin typeface="Lora"/>
                          <a:ea typeface="Lora"/>
                          <a:cs typeface="Lora"/>
                          <a:sym typeface="Lora"/>
                        </a:rPr>
                        <a:t>Priority</a:t>
                      </a:r>
                      <a:endParaRPr b="1"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b="1" lang="en" sz="900">
                          <a:latin typeface="Lora"/>
                          <a:ea typeface="Lora"/>
                          <a:cs typeface="Lora"/>
                          <a:sym typeface="Lora"/>
                        </a:rPr>
                        <a:t>Story Points</a:t>
                      </a:r>
                      <a:endParaRPr b="1"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b="1" lang="en" sz="900">
                          <a:latin typeface="Lora"/>
                          <a:ea typeface="Lora"/>
                          <a:cs typeface="Lora"/>
                          <a:sym typeface="Lora"/>
                        </a:rPr>
                        <a:t>Status</a:t>
                      </a:r>
                      <a:endParaRPr b="1"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9900"/>
                    </a:solidFill>
                  </a:tcPr>
                </a:tc>
              </a:tr>
              <a:tr h="140850">
                <a:tc>
                  <a:txBody>
                    <a:bodyPr/>
                    <a:lstStyle/>
                    <a:p>
                      <a:pPr indent="0" lvl="0" marL="0" rtl="0" algn="ctr">
                        <a:lnSpc>
                          <a:spcPct val="115000"/>
                        </a:lnSpc>
                        <a:spcBef>
                          <a:spcPts val="0"/>
                        </a:spcBef>
                        <a:spcAft>
                          <a:spcPts val="0"/>
                        </a:spcAft>
                        <a:buNone/>
                      </a:pPr>
                      <a:r>
                        <a:rPr lang="en" sz="900">
                          <a:latin typeface="Lora"/>
                          <a:ea typeface="Lora"/>
                          <a:cs typeface="Lora"/>
                          <a:sym typeface="Lora"/>
                        </a:rPr>
                        <a:t>EAS-25</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As a product owner or scrum master or developer or creator, I want to be able to see the calendar so that I can plan our work</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Mid</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5</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198625">
                <a:tc>
                  <a:txBody>
                    <a:bodyPr/>
                    <a:lstStyle/>
                    <a:p>
                      <a:pPr indent="0" lvl="0" marL="0" rtl="0" algn="ctr">
                        <a:lnSpc>
                          <a:spcPct val="115000"/>
                        </a:lnSpc>
                        <a:spcBef>
                          <a:spcPts val="0"/>
                        </a:spcBef>
                        <a:spcAft>
                          <a:spcPts val="0"/>
                        </a:spcAft>
                        <a:buNone/>
                      </a:pPr>
                      <a:r>
                        <a:rPr lang="en" sz="900">
                          <a:latin typeface="Lora"/>
                          <a:ea typeface="Lora"/>
                          <a:cs typeface="Lora"/>
                          <a:sym typeface="Lora"/>
                        </a:rPr>
                        <a:t>EAS-26</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As a product owner or scrum master or developer or creator, I want to be able to add/delete task on any date so that I can put/remove the deadline for that task</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Mid</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5</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r>
              <a:tr h="140850">
                <a:tc>
                  <a:txBody>
                    <a:bodyPr/>
                    <a:lstStyle/>
                    <a:p>
                      <a:pPr indent="0" lvl="0" marL="0" rtl="0" algn="ctr">
                        <a:lnSpc>
                          <a:spcPct val="115000"/>
                        </a:lnSpc>
                        <a:spcBef>
                          <a:spcPts val="0"/>
                        </a:spcBef>
                        <a:spcAft>
                          <a:spcPts val="0"/>
                        </a:spcAft>
                        <a:buNone/>
                      </a:pPr>
                      <a:r>
                        <a:rPr lang="en" sz="900">
                          <a:latin typeface="Lora"/>
                          <a:ea typeface="Lora"/>
                          <a:cs typeface="Lora"/>
                          <a:sym typeface="Lora"/>
                        </a:rPr>
                        <a:t>EAS-64</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Integrate Calendar with Project screens and APIs</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High</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NA</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140850">
                <a:tc>
                  <a:txBody>
                    <a:bodyPr/>
                    <a:lstStyle/>
                    <a:p>
                      <a:pPr indent="0" lvl="0" marL="0" rtl="0" algn="ctr">
                        <a:lnSpc>
                          <a:spcPct val="115000"/>
                        </a:lnSpc>
                        <a:spcBef>
                          <a:spcPts val="0"/>
                        </a:spcBef>
                        <a:spcAft>
                          <a:spcPts val="0"/>
                        </a:spcAft>
                        <a:buNone/>
                      </a:pPr>
                      <a:r>
                        <a:rPr lang="en" sz="900">
                          <a:latin typeface="Lora"/>
                          <a:ea typeface="Lora"/>
                          <a:cs typeface="Lora"/>
                          <a:sym typeface="Lora"/>
                        </a:rPr>
                        <a:t>EAS-65</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Testing for Sprint - 5</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Mid</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NA</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r>
              <a:tr h="140850">
                <a:tc>
                  <a:txBody>
                    <a:bodyPr/>
                    <a:lstStyle/>
                    <a:p>
                      <a:pPr indent="0" lvl="0" marL="0" rtl="0" algn="ctr">
                        <a:lnSpc>
                          <a:spcPct val="115000"/>
                        </a:lnSpc>
                        <a:spcBef>
                          <a:spcPts val="0"/>
                        </a:spcBef>
                        <a:spcAft>
                          <a:spcPts val="0"/>
                        </a:spcAft>
                        <a:buNone/>
                      </a:pPr>
                      <a:r>
                        <a:rPr lang="en" sz="900">
                          <a:latin typeface="Lora"/>
                          <a:ea typeface="Lora"/>
                          <a:cs typeface="Lora"/>
                          <a:sym typeface="Lora"/>
                        </a:rPr>
                        <a:t>EAS-66</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Create presentation for Deliverable - 5</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Low</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NA</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140850">
                <a:tc>
                  <a:txBody>
                    <a:bodyPr/>
                    <a:lstStyle/>
                    <a:p>
                      <a:pPr indent="0" lvl="0" marL="0" rtl="0" algn="ctr">
                        <a:lnSpc>
                          <a:spcPct val="115000"/>
                        </a:lnSpc>
                        <a:spcBef>
                          <a:spcPts val="0"/>
                        </a:spcBef>
                        <a:spcAft>
                          <a:spcPts val="0"/>
                        </a:spcAft>
                        <a:buNone/>
                      </a:pPr>
                      <a:r>
                        <a:rPr lang="en" sz="900">
                          <a:latin typeface="Lora"/>
                          <a:ea typeface="Lora"/>
                          <a:cs typeface="Lora"/>
                          <a:sym typeface="Lora"/>
                        </a:rPr>
                        <a:t>EAS-67</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Create presentation video and demo for Deliverable - 5</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Mid</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NA</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r>
              <a:tr h="140850">
                <a:tc>
                  <a:txBody>
                    <a:bodyPr/>
                    <a:lstStyle/>
                    <a:p>
                      <a:pPr indent="0" lvl="0" marL="0" rtl="0" algn="ctr">
                        <a:lnSpc>
                          <a:spcPct val="115000"/>
                        </a:lnSpc>
                        <a:spcBef>
                          <a:spcPts val="0"/>
                        </a:spcBef>
                        <a:spcAft>
                          <a:spcPts val="0"/>
                        </a:spcAft>
                        <a:buNone/>
                      </a:pPr>
                      <a:r>
                        <a:rPr lang="en" sz="900">
                          <a:latin typeface="Lora"/>
                          <a:ea typeface="Lora"/>
                          <a:cs typeface="Lora"/>
                          <a:sym typeface="Lora"/>
                        </a:rPr>
                        <a:t>EAS-68</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Update Tech Paper</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Mid</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NA</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140850">
                <a:tc>
                  <a:txBody>
                    <a:bodyPr/>
                    <a:lstStyle/>
                    <a:p>
                      <a:pPr indent="0" lvl="0" marL="0" rtl="0" algn="ctr">
                        <a:lnSpc>
                          <a:spcPct val="115000"/>
                        </a:lnSpc>
                        <a:spcBef>
                          <a:spcPts val="0"/>
                        </a:spcBef>
                        <a:spcAft>
                          <a:spcPts val="0"/>
                        </a:spcAft>
                        <a:buNone/>
                      </a:pPr>
                      <a:r>
                        <a:rPr lang="en" sz="900">
                          <a:latin typeface="Lora"/>
                          <a:ea typeface="Lora"/>
                          <a:cs typeface="Lora"/>
                          <a:sym typeface="Lora"/>
                        </a:rPr>
                        <a:t>EAS-69</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Update Github Wiki page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Mid</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NA</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r>
            </a:tbl>
          </a:graphicData>
        </a:graphic>
      </p:graphicFrame>
      <p:pic>
        <p:nvPicPr>
          <p:cNvPr id="274" name="Google Shape;274;p38"/>
          <p:cNvPicPr preferRelativeResize="0"/>
          <p:nvPr/>
        </p:nvPicPr>
        <p:blipFill>
          <a:blip r:embed="rId3">
            <a:alphaModFix/>
          </a:blip>
          <a:stretch>
            <a:fillRect/>
          </a:stretch>
        </p:blipFill>
        <p:spPr>
          <a:xfrm>
            <a:off x="5672700" y="1152425"/>
            <a:ext cx="3159599" cy="1517325"/>
          </a:xfrm>
          <a:prstGeom prst="rect">
            <a:avLst/>
          </a:prstGeom>
          <a:noFill/>
          <a:ln>
            <a:noFill/>
          </a:ln>
        </p:spPr>
      </p:pic>
      <p:pic>
        <p:nvPicPr>
          <p:cNvPr id="275" name="Google Shape;275;p38"/>
          <p:cNvPicPr preferRelativeResize="0"/>
          <p:nvPr/>
        </p:nvPicPr>
        <p:blipFill>
          <a:blip r:embed="rId4">
            <a:alphaModFix/>
          </a:blip>
          <a:stretch>
            <a:fillRect/>
          </a:stretch>
        </p:blipFill>
        <p:spPr>
          <a:xfrm>
            <a:off x="5672700" y="3094725"/>
            <a:ext cx="3159599" cy="1515035"/>
          </a:xfrm>
          <a:prstGeom prst="rect">
            <a:avLst/>
          </a:prstGeom>
          <a:noFill/>
          <a:ln>
            <a:noFill/>
          </a:ln>
        </p:spPr>
      </p:pic>
      <p:sp>
        <p:nvSpPr>
          <p:cNvPr id="276" name="Google Shape;276;p38"/>
          <p:cNvSpPr txBox="1"/>
          <p:nvPr/>
        </p:nvSpPr>
        <p:spPr>
          <a:xfrm>
            <a:off x="6299100" y="2740713"/>
            <a:ext cx="1906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Open Sans"/>
                <a:ea typeface="Open Sans"/>
                <a:cs typeface="Open Sans"/>
                <a:sym typeface="Open Sans"/>
              </a:rPr>
              <a:t>Calendar Month View</a:t>
            </a:r>
            <a:endParaRPr sz="1100">
              <a:latin typeface="Open Sans"/>
              <a:ea typeface="Open Sans"/>
              <a:cs typeface="Open Sans"/>
              <a:sym typeface="Open Sans"/>
            </a:endParaRPr>
          </a:p>
        </p:txBody>
      </p:sp>
      <p:sp>
        <p:nvSpPr>
          <p:cNvPr id="277" name="Google Shape;277;p38"/>
          <p:cNvSpPr txBox="1"/>
          <p:nvPr/>
        </p:nvSpPr>
        <p:spPr>
          <a:xfrm>
            <a:off x="6299096" y="4683025"/>
            <a:ext cx="1906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Open Sans"/>
                <a:ea typeface="Open Sans"/>
                <a:cs typeface="Open Sans"/>
                <a:sym typeface="Open Sans"/>
              </a:rPr>
              <a:t>Calendar Week  View</a:t>
            </a:r>
            <a:endParaRPr sz="1100">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Sprint</a:t>
            </a:r>
            <a:r>
              <a:rPr lang="en"/>
              <a:t> -</a:t>
            </a:r>
            <a:r>
              <a:rPr lang="en"/>
              <a:t> 5: Results </a:t>
            </a:r>
            <a:endParaRPr/>
          </a:p>
        </p:txBody>
      </p:sp>
      <p:sp>
        <p:nvSpPr>
          <p:cNvPr id="283" name="Google Shape;283;p39"/>
          <p:cNvSpPr txBox="1"/>
          <p:nvPr/>
        </p:nvSpPr>
        <p:spPr>
          <a:xfrm>
            <a:off x="1804850" y="4745125"/>
            <a:ext cx="1687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Open Sans"/>
                <a:ea typeface="Open Sans"/>
                <a:cs typeface="Open Sans"/>
                <a:sym typeface="Open Sans"/>
              </a:rPr>
              <a:t>Calendar Add Event</a:t>
            </a:r>
            <a:endParaRPr sz="1100">
              <a:latin typeface="Open Sans"/>
              <a:ea typeface="Open Sans"/>
              <a:cs typeface="Open Sans"/>
              <a:sym typeface="Open Sans"/>
            </a:endParaRPr>
          </a:p>
        </p:txBody>
      </p:sp>
      <p:sp>
        <p:nvSpPr>
          <p:cNvPr id="284" name="Google Shape;284;p39"/>
          <p:cNvSpPr txBox="1"/>
          <p:nvPr/>
        </p:nvSpPr>
        <p:spPr>
          <a:xfrm>
            <a:off x="5607175" y="4745075"/>
            <a:ext cx="2301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Open Sans"/>
                <a:ea typeface="Open Sans"/>
                <a:cs typeface="Open Sans"/>
                <a:sym typeface="Open Sans"/>
              </a:rPr>
              <a:t>Calendar Update-Delete Event</a:t>
            </a:r>
            <a:endParaRPr sz="1100">
              <a:latin typeface="Open Sans"/>
              <a:ea typeface="Open Sans"/>
              <a:cs typeface="Open Sans"/>
              <a:sym typeface="Open Sans"/>
            </a:endParaRPr>
          </a:p>
        </p:txBody>
      </p:sp>
      <p:pic>
        <p:nvPicPr>
          <p:cNvPr id="285" name="Google Shape;285;p39"/>
          <p:cNvPicPr preferRelativeResize="0"/>
          <p:nvPr/>
        </p:nvPicPr>
        <p:blipFill>
          <a:blip r:embed="rId3">
            <a:alphaModFix/>
          </a:blip>
          <a:stretch>
            <a:fillRect/>
          </a:stretch>
        </p:blipFill>
        <p:spPr>
          <a:xfrm>
            <a:off x="1007112" y="3125763"/>
            <a:ext cx="3283287" cy="1576726"/>
          </a:xfrm>
          <a:prstGeom prst="rect">
            <a:avLst/>
          </a:prstGeom>
          <a:noFill/>
          <a:ln>
            <a:noFill/>
          </a:ln>
        </p:spPr>
      </p:pic>
      <p:pic>
        <p:nvPicPr>
          <p:cNvPr id="286" name="Google Shape;286;p39"/>
          <p:cNvPicPr preferRelativeResize="0"/>
          <p:nvPr/>
        </p:nvPicPr>
        <p:blipFill>
          <a:blip r:embed="rId4">
            <a:alphaModFix/>
          </a:blip>
          <a:stretch>
            <a:fillRect/>
          </a:stretch>
        </p:blipFill>
        <p:spPr>
          <a:xfrm>
            <a:off x="5113825" y="3126960"/>
            <a:ext cx="3288300" cy="1574327"/>
          </a:xfrm>
          <a:prstGeom prst="rect">
            <a:avLst/>
          </a:prstGeom>
          <a:noFill/>
          <a:ln>
            <a:noFill/>
          </a:ln>
        </p:spPr>
      </p:pic>
      <p:sp>
        <p:nvSpPr>
          <p:cNvPr id="287" name="Google Shape;287;p39"/>
          <p:cNvSpPr txBox="1"/>
          <p:nvPr/>
        </p:nvSpPr>
        <p:spPr>
          <a:xfrm>
            <a:off x="1497950" y="2729138"/>
            <a:ext cx="2301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Open Sans"/>
                <a:ea typeface="Open Sans"/>
                <a:cs typeface="Open Sans"/>
                <a:sym typeface="Open Sans"/>
              </a:rPr>
              <a:t>Calendar Day View</a:t>
            </a:r>
            <a:endParaRPr sz="1100">
              <a:latin typeface="Open Sans"/>
              <a:ea typeface="Open Sans"/>
              <a:cs typeface="Open Sans"/>
              <a:sym typeface="Open Sans"/>
            </a:endParaRPr>
          </a:p>
        </p:txBody>
      </p:sp>
      <p:sp>
        <p:nvSpPr>
          <p:cNvPr id="288" name="Google Shape;288;p39"/>
          <p:cNvSpPr txBox="1"/>
          <p:nvPr/>
        </p:nvSpPr>
        <p:spPr>
          <a:xfrm>
            <a:off x="5607172" y="2729150"/>
            <a:ext cx="2301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Open Sans"/>
                <a:ea typeface="Open Sans"/>
                <a:cs typeface="Open Sans"/>
                <a:sym typeface="Open Sans"/>
              </a:rPr>
              <a:t>Calendar List View</a:t>
            </a:r>
            <a:endParaRPr sz="1100">
              <a:latin typeface="Open Sans"/>
              <a:ea typeface="Open Sans"/>
              <a:cs typeface="Open Sans"/>
              <a:sym typeface="Open Sans"/>
            </a:endParaRPr>
          </a:p>
        </p:txBody>
      </p:sp>
      <p:pic>
        <p:nvPicPr>
          <p:cNvPr id="289" name="Google Shape;289;p39"/>
          <p:cNvPicPr preferRelativeResize="0"/>
          <p:nvPr/>
        </p:nvPicPr>
        <p:blipFill>
          <a:blip r:embed="rId5">
            <a:alphaModFix/>
          </a:blip>
          <a:stretch>
            <a:fillRect/>
          </a:stretch>
        </p:blipFill>
        <p:spPr>
          <a:xfrm>
            <a:off x="1004625" y="1152425"/>
            <a:ext cx="3288276" cy="1576724"/>
          </a:xfrm>
          <a:prstGeom prst="rect">
            <a:avLst/>
          </a:prstGeom>
          <a:noFill/>
          <a:ln>
            <a:noFill/>
          </a:ln>
        </p:spPr>
      </p:pic>
      <p:pic>
        <p:nvPicPr>
          <p:cNvPr id="290" name="Google Shape;290;p39"/>
          <p:cNvPicPr preferRelativeResize="0"/>
          <p:nvPr/>
        </p:nvPicPr>
        <p:blipFill>
          <a:blip r:embed="rId6">
            <a:alphaModFix/>
          </a:blip>
          <a:stretch>
            <a:fillRect/>
          </a:stretch>
        </p:blipFill>
        <p:spPr>
          <a:xfrm>
            <a:off x="5113837" y="1152425"/>
            <a:ext cx="3288276" cy="15767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Sprint</a:t>
            </a:r>
            <a:r>
              <a:rPr lang="en"/>
              <a:t> -</a:t>
            </a:r>
            <a:r>
              <a:rPr lang="en"/>
              <a:t> 6 (Sep 29 - Nov 2)</a:t>
            </a:r>
            <a:endParaRPr/>
          </a:p>
        </p:txBody>
      </p:sp>
      <p:graphicFrame>
        <p:nvGraphicFramePr>
          <p:cNvPr id="296" name="Google Shape;296;p40"/>
          <p:cNvGraphicFramePr/>
          <p:nvPr/>
        </p:nvGraphicFramePr>
        <p:xfrm>
          <a:off x="186888" y="1282400"/>
          <a:ext cx="3000000" cy="3000000"/>
        </p:xfrm>
        <a:graphic>
          <a:graphicData uri="http://schemas.openxmlformats.org/drawingml/2006/table">
            <a:tbl>
              <a:tblPr>
                <a:noFill/>
                <a:tableStyleId>{FA34906C-9D3B-41FA-BB9F-2145C4E300C3}</a:tableStyleId>
              </a:tblPr>
              <a:tblGrid>
                <a:gridCol w="809525"/>
                <a:gridCol w="5272600"/>
                <a:gridCol w="837850"/>
                <a:gridCol w="1146725"/>
                <a:gridCol w="703525"/>
              </a:tblGrid>
              <a:tr h="85625">
                <a:tc>
                  <a:txBody>
                    <a:bodyPr/>
                    <a:lstStyle/>
                    <a:p>
                      <a:pPr indent="0" lvl="0" marL="0" rtl="0" algn="ctr">
                        <a:lnSpc>
                          <a:spcPct val="115000"/>
                        </a:lnSpc>
                        <a:spcBef>
                          <a:spcPts val="0"/>
                        </a:spcBef>
                        <a:spcAft>
                          <a:spcPts val="0"/>
                        </a:spcAft>
                        <a:buNone/>
                      </a:pPr>
                      <a:r>
                        <a:rPr b="1" lang="en" sz="800">
                          <a:latin typeface="Lora"/>
                          <a:ea typeface="Lora"/>
                          <a:cs typeface="Lora"/>
                          <a:sym typeface="Lora"/>
                        </a:rPr>
                        <a:t>ID</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b="1" lang="en" sz="800">
                          <a:latin typeface="Lora"/>
                          <a:ea typeface="Lora"/>
                          <a:cs typeface="Lora"/>
                          <a:sym typeface="Lora"/>
                        </a:rPr>
                        <a:t>Item</a:t>
                      </a:r>
                      <a:endParaRPr b="1"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b="1" lang="en" sz="800">
                          <a:latin typeface="Lora"/>
                          <a:ea typeface="Lora"/>
                          <a:cs typeface="Lora"/>
                          <a:sym typeface="Lora"/>
                        </a:rPr>
                        <a:t>Priority</a:t>
                      </a:r>
                      <a:endParaRPr b="1"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b="1" lang="en" sz="800">
                          <a:latin typeface="Lora"/>
                          <a:ea typeface="Lora"/>
                          <a:cs typeface="Lora"/>
                          <a:sym typeface="Lora"/>
                        </a:rPr>
                        <a:t>Story Points</a:t>
                      </a:r>
                      <a:endParaRPr b="1"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b="1" lang="en" sz="800">
                          <a:latin typeface="Lora"/>
                          <a:ea typeface="Lora"/>
                          <a:cs typeface="Lora"/>
                          <a:sym typeface="Lora"/>
                        </a:rPr>
                        <a:t>Status</a:t>
                      </a:r>
                      <a:endParaRPr b="1"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9900"/>
                    </a:solidFill>
                  </a:tcPr>
                </a:tc>
              </a:tr>
              <a:tr h="154925">
                <a:tc>
                  <a:txBody>
                    <a:bodyPr/>
                    <a:lstStyle/>
                    <a:p>
                      <a:pPr indent="0" lvl="0" marL="0" rtl="0" algn="ctr">
                        <a:lnSpc>
                          <a:spcPct val="115000"/>
                        </a:lnSpc>
                        <a:spcBef>
                          <a:spcPts val="0"/>
                        </a:spcBef>
                        <a:spcAft>
                          <a:spcPts val="0"/>
                        </a:spcAft>
                        <a:buNone/>
                      </a:pPr>
                      <a:r>
                        <a:rPr lang="en" sz="800">
                          <a:latin typeface="Lora"/>
                          <a:ea typeface="Lora"/>
                          <a:cs typeface="Lora"/>
                          <a:sym typeface="Lora"/>
                        </a:rPr>
                        <a:t>EAS-70</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latin typeface="Lora"/>
                          <a:ea typeface="Lora"/>
                          <a:cs typeface="Lora"/>
                          <a:sym typeface="Lora"/>
                        </a:rPr>
                        <a:t>As a developer or creator, I want to be able to upload the images so that I can save my outcome or a problem</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Lora"/>
                          <a:ea typeface="Lora"/>
                          <a:cs typeface="Lora"/>
                          <a:sym typeface="Lora"/>
                        </a:rPr>
                        <a:t>Mid</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Lora"/>
                          <a:ea typeface="Lora"/>
                          <a:cs typeface="Lora"/>
                          <a:sym typeface="Lora"/>
                        </a:rPr>
                        <a:t>3</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Lora"/>
                          <a:ea typeface="Lora"/>
                          <a:cs typeface="Lora"/>
                          <a:sym typeface="Lora"/>
                        </a:rPr>
                        <a:t>Done</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154925">
                <a:tc>
                  <a:txBody>
                    <a:bodyPr/>
                    <a:lstStyle/>
                    <a:p>
                      <a:pPr indent="0" lvl="0" marL="0" rtl="0" algn="ctr">
                        <a:lnSpc>
                          <a:spcPct val="115000"/>
                        </a:lnSpc>
                        <a:spcBef>
                          <a:spcPts val="0"/>
                        </a:spcBef>
                        <a:spcAft>
                          <a:spcPts val="0"/>
                        </a:spcAft>
                        <a:buNone/>
                      </a:pPr>
                      <a:r>
                        <a:rPr lang="en" sz="800">
                          <a:latin typeface="Lora"/>
                          <a:ea typeface="Lora"/>
                          <a:cs typeface="Lora"/>
                          <a:sym typeface="Lora"/>
                        </a:rPr>
                        <a:t>EAS-71</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 sz="800">
                          <a:latin typeface="Lora"/>
                          <a:ea typeface="Lora"/>
                          <a:cs typeface="Lora"/>
                          <a:sym typeface="Lora"/>
                        </a:rPr>
                        <a:t>As a developer or creator, I want to be able to see the images uploaded by me or other members so that I can see which photos are uploaded</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800">
                          <a:latin typeface="Lora"/>
                          <a:ea typeface="Lora"/>
                          <a:cs typeface="Lora"/>
                          <a:sym typeface="Lora"/>
                        </a:rPr>
                        <a:t>Mid</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800">
                          <a:latin typeface="Lora"/>
                          <a:ea typeface="Lora"/>
                          <a:cs typeface="Lora"/>
                          <a:sym typeface="Lora"/>
                        </a:rPr>
                        <a:t>2</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800">
                          <a:latin typeface="Lora"/>
                          <a:ea typeface="Lora"/>
                          <a:cs typeface="Lora"/>
                          <a:sym typeface="Lora"/>
                        </a:rPr>
                        <a:t>Done</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r>
              <a:tr h="224250">
                <a:tc>
                  <a:txBody>
                    <a:bodyPr/>
                    <a:lstStyle/>
                    <a:p>
                      <a:pPr indent="0" lvl="0" marL="0" rtl="0" algn="ctr">
                        <a:lnSpc>
                          <a:spcPct val="115000"/>
                        </a:lnSpc>
                        <a:spcBef>
                          <a:spcPts val="0"/>
                        </a:spcBef>
                        <a:spcAft>
                          <a:spcPts val="0"/>
                        </a:spcAft>
                        <a:buNone/>
                      </a:pPr>
                      <a:r>
                        <a:rPr lang="en" sz="800">
                          <a:latin typeface="Lora"/>
                          <a:ea typeface="Lora"/>
                          <a:cs typeface="Lora"/>
                          <a:sym typeface="Lora"/>
                        </a:rPr>
                        <a:t>EAS-72</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latin typeface="Lora"/>
                          <a:ea typeface="Lora"/>
                          <a:cs typeface="Lora"/>
                          <a:sym typeface="Lora"/>
                        </a:rPr>
                        <a:t>As a developer or creator, I want to be able to perform some operations (like fullscreen preview, rotate, zoom in-out, flip, download) on the images so that I can perform these operations within the system itself</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Lora"/>
                          <a:ea typeface="Lora"/>
                          <a:cs typeface="Lora"/>
                          <a:sym typeface="Lora"/>
                        </a:rPr>
                        <a:t>Mid</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Lora"/>
                          <a:ea typeface="Lora"/>
                          <a:cs typeface="Lora"/>
                          <a:sym typeface="Lora"/>
                        </a:rPr>
                        <a:t>5</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Lora"/>
                          <a:ea typeface="Lora"/>
                          <a:cs typeface="Lora"/>
                          <a:sym typeface="Lora"/>
                        </a:rPr>
                        <a:t>Done</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154925">
                <a:tc>
                  <a:txBody>
                    <a:bodyPr/>
                    <a:lstStyle/>
                    <a:p>
                      <a:pPr indent="0" lvl="0" marL="0" rtl="0" algn="ctr">
                        <a:lnSpc>
                          <a:spcPct val="115000"/>
                        </a:lnSpc>
                        <a:spcBef>
                          <a:spcPts val="0"/>
                        </a:spcBef>
                        <a:spcAft>
                          <a:spcPts val="0"/>
                        </a:spcAft>
                        <a:buNone/>
                      </a:pPr>
                      <a:r>
                        <a:rPr lang="en" sz="800">
                          <a:latin typeface="Lora"/>
                          <a:ea typeface="Lora"/>
                          <a:cs typeface="Lora"/>
                          <a:sym typeface="Lora"/>
                        </a:rPr>
                        <a:t>EAS-73</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 sz="800">
                          <a:latin typeface="Lora"/>
                          <a:ea typeface="Lora"/>
                          <a:cs typeface="Lora"/>
                          <a:sym typeface="Lora"/>
                        </a:rPr>
                        <a:t>As a developer or creator, I want to be able to delete the uploaded images so that I can remove unnecessary/ wrong photos</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800">
                          <a:latin typeface="Lora"/>
                          <a:ea typeface="Lora"/>
                          <a:cs typeface="Lora"/>
                          <a:sym typeface="Lora"/>
                        </a:rPr>
                        <a:t>Mid</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800">
                          <a:latin typeface="Lora"/>
                          <a:ea typeface="Lora"/>
                          <a:cs typeface="Lora"/>
                          <a:sym typeface="Lora"/>
                        </a:rPr>
                        <a:t>2</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800">
                          <a:latin typeface="Lora"/>
                          <a:ea typeface="Lora"/>
                          <a:cs typeface="Lora"/>
                          <a:sym typeface="Lora"/>
                        </a:rPr>
                        <a:t>Done</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r>
              <a:tr h="154925">
                <a:tc>
                  <a:txBody>
                    <a:bodyPr/>
                    <a:lstStyle/>
                    <a:p>
                      <a:pPr indent="0" lvl="0" marL="0" rtl="0" algn="ctr">
                        <a:lnSpc>
                          <a:spcPct val="115000"/>
                        </a:lnSpc>
                        <a:spcBef>
                          <a:spcPts val="0"/>
                        </a:spcBef>
                        <a:spcAft>
                          <a:spcPts val="0"/>
                        </a:spcAft>
                        <a:buNone/>
                      </a:pPr>
                      <a:r>
                        <a:rPr lang="en" sz="800">
                          <a:latin typeface="Lora"/>
                          <a:ea typeface="Lora"/>
                          <a:cs typeface="Lora"/>
                          <a:sym typeface="Lora"/>
                        </a:rPr>
                        <a:t>EAS-74</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latin typeface="Lora"/>
                          <a:ea typeface="Lora"/>
                          <a:cs typeface="Lora"/>
                          <a:sym typeface="Lora"/>
                        </a:rPr>
                        <a:t>As a product owner or scrum master or creator, I want to be able to create user activity map for the project so that I can understand the user activities better</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Lora"/>
                          <a:ea typeface="Lora"/>
                          <a:cs typeface="Lora"/>
                          <a:sym typeface="Lora"/>
                        </a:rPr>
                        <a:t>Mid</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Lora"/>
                          <a:ea typeface="Lora"/>
                          <a:cs typeface="Lora"/>
                          <a:sym typeface="Lora"/>
                        </a:rPr>
                        <a:t>5</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Lora"/>
                          <a:ea typeface="Lora"/>
                          <a:cs typeface="Lora"/>
                          <a:sym typeface="Lora"/>
                        </a:rPr>
                        <a:t>Done</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154925">
                <a:tc>
                  <a:txBody>
                    <a:bodyPr/>
                    <a:lstStyle/>
                    <a:p>
                      <a:pPr indent="0" lvl="0" marL="0" rtl="0" algn="ctr">
                        <a:lnSpc>
                          <a:spcPct val="115000"/>
                        </a:lnSpc>
                        <a:spcBef>
                          <a:spcPts val="0"/>
                        </a:spcBef>
                        <a:spcAft>
                          <a:spcPts val="0"/>
                        </a:spcAft>
                        <a:buNone/>
                      </a:pPr>
                      <a:r>
                        <a:rPr lang="en" sz="800">
                          <a:latin typeface="Lora"/>
                          <a:ea typeface="Lora"/>
                          <a:cs typeface="Lora"/>
                          <a:sym typeface="Lora"/>
                        </a:rPr>
                        <a:t>EAS-75</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 sz="800">
                          <a:latin typeface="Lora"/>
                          <a:ea typeface="Lora"/>
                          <a:cs typeface="Lora"/>
                          <a:sym typeface="Lora"/>
                        </a:rPr>
                        <a:t>As a product owner or scrum master or creator, I want to be able to edit/ delete user activity map so that I can modify the user activities</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800">
                          <a:latin typeface="Lora"/>
                          <a:ea typeface="Lora"/>
                          <a:cs typeface="Lora"/>
                          <a:sym typeface="Lora"/>
                        </a:rPr>
                        <a:t>Mid</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800">
                          <a:latin typeface="Lora"/>
                          <a:ea typeface="Lora"/>
                          <a:cs typeface="Lora"/>
                          <a:sym typeface="Lora"/>
                        </a:rPr>
                        <a:t>3</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800">
                          <a:latin typeface="Lora"/>
                          <a:ea typeface="Lora"/>
                          <a:cs typeface="Lora"/>
                          <a:sym typeface="Lora"/>
                        </a:rPr>
                        <a:t>Done</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r>
              <a:tr h="154925">
                <a:tc>
                  <a:txBody>
                    <a:bodyPr/>
                    <a:lstStyle/>
                    <a:p>
                      <a:pPr indent="0" lvl="0" marL="0" rtl="0" algn="ctr">
                        <a:lnSpc>
                          <a:spcPct val="115000"/>
                        </a:lnSpc>
                        <a:spcBef>
                          <a:spcPts val="0"/>
                        </a:spcBef>
                        <a:spcAft>
                          <a:spcPts val="0"/>
                        </a:spcAft>
                        <a:buNone/>
                      </a:pPr>
                      <a:r>
                        <a:rPr lang="en" sz="800">
                          <a:latin typeface="Lora"/>
                          <a:ea typeface="Lora"/>
                          <a:cs typeface="Lora"/>
                          <a:sym typeface="Lora"/>
                        </a:rPr>
                        <a:t>EAS-76</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latin typeface="Lora"/>
                          <a:ea typeface="Lora"/>
                          <a:cs typeface="Lora"/>
                          <a:sym typeface="Lora"/>
                        </a:rPr>
                        <a:t>As a product owner or scrum master or creator, I want to be able to download user activity map so that I can share it with other people</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Lora"/>
                          <a:ea typeface="Lora"/>
                          <a:cs typeface="Lora"/>
                          <a:sym typeface="Lora"/>
                        </a:rPr>
                        <a:t>Mid</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Lora"/>
                          <a:ea typeface="Lora"/>
                          <a:cs typeface="Lora"/>
                          <a:sym typeface="Lora"/>
                        </a:rPr>
                        <a:t>2</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Lora"/>
                          <a:ea typeface="Lora"/>
                          <a:cs typeface="Lora"/>
                          <a:sym typeface="Lora"/>
                        </a:rPr>
                        <a:t>Done</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85625">
                <a:tc>
                  <a:txBody>
                    <a:bodyPr/>
                    <a:lstStyle/>
                    <a:p>
                      <a:pPr indent="0" lvl="0" marL="0" rtl="0" algn="ctr">
                        <a:lnSpc>
                          <a:spcPct val="115000"/>
                        </a:lnSpc>
                        <a:spcBef>
                          <a:spcPts val="0"/>
                        </a:spcBef>
                        <a:spcAft>
                          <a:spcPts val="0"/>
                        </a:spcAft>
                        <a:buNone/>
                      </a:pPr>
                      <a:r>
                        <a:rPr lang="en" sz="800">
                          <a:latin typeface="Lora"/>
                          <a:ea typeface="Lora"/>
                          <a:cs typeface="Lora"/>
                          <a:sym typeface="Lora"/>
                        </a:rPr>
                        <a:t>EAS-79</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 sz="800">
                          <a:latin typeface="Lora"/>
                          <a:ea typeface="Lora"/>
                          <a:cs typeface="Lora"/>
                          <a:sym typeface="Lora"/>
                        </a:rPr>
                        <a:t>Setup the AWS S3 bucket with Laravel Backend</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800">
                          <a:latin typeface="Lora"/>
                          <a:ea typeface="Lora"/>
                          <a:cs typeface="Lora"/>
                          <a:sym typeface="Lora"/>
                        </a:rPr>
                        <a:t>Mid</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800">
                          <a:latin typeface="Lora"/>
                          <a:ea typeface="Lora"/>
                          <a:cs typeface="Lora"/>
                          <a:sym typeface="Lora"/>
                        </a:rPr>
                        <a:t>NA</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800">
                          <a:latin typeface="Lora"/>
                          <a:ea typeface="Lora"/>
                          <a:cs typeface="Lora"/>
                          <a:sym typeface="Lora"/>
                        </a:rPr>
                        <a:t>Done</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r>
              <a:tr h="85625">
                <a:tc>
                  <a:txBody>
                    <a:bodyPr/>
                    <a:lstStyle/>
                    <a:p>
                      <a:pPr indent="0" lvl="0" marL="0" rtl="0" algn="ctr">
                        <a:lnSpc>
                          <a:spcPct val="115000"/>
                        </a:lnSpc>
                        <a:spcBef>
                          <a:spcPts val="0"/>
                        </a:spcBef>
                        <a:spcAft>
                          <a:spcPts val="0"/>
                        </a:spcAft>
                        <a:buNone/>
                      </a:pPr>
                      <a:r>
                        <a:rPr lang="en" sz="800">
                          <a:latin typeface="Lora"/>
                          <a:ea typeface="Lora"/>
                          <a:cs typeface="Lora"/>
                          <a:sym typeface="Lora"/>
                        </a:rPr>
                        <a:t>EAS-81</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latin typeface="Lora"/>
                          <a:ea typeface="Lora"/>
                          <a:cs typeface="Lora"/>
                          <a:sym typeface="Lora"/>
                        </a:rPr>
                        <a:t>Integrate Attachment and Activity Map with Project screens and Backend APIs</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Lora"/>
                          <a:ea typeface="Lora"/>
                          <a:cs typeface="Lora"/>
                          <a:sym typeface="Lora"/>
                        </a:rPr>
                        <a:t>High</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Lora"/>
                          <a:ea typeface="Lora"/>
                          <a:cs typeface="Lora"/>
                          <a:sym typeface="Lora"/>
                        </a:rPr>
                        <a:t>NA</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Lora"/>
                          <a:ea typeface="Lora"/>
                          <a:cs typeface="Lora"/>
                          <a:sym typeface="Lora"/>
                        </a:rPr>
                        <a:t>Done</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85625">
                <a:tc>
                  <a:txBody>
                    <a:bodyPr/>
                    <a:lstStyle/>
                    <a:p>
                      <a:pPr indent="0" lvl="0" marL="0" rtl="0" algn="ctr">
                        <a:lnSpc>
                          <a:spcPct val="115000"/>
                        </a:lnSpc>
                        <a:spcBef>
                          <a:spcPts val="0"/>
                        </a:spcBef>
                        <a:spcAft>
                          <a:spcPts val="0"/>
                        </a:spcAft>
                        <a:buNone/>
                      </a:pPr>
                      <a:r>
                        <a:rPr lang="en" sz="800">
                          <a:latin typeface="Lora"/>
                          <a:ea typeface="Lora"/>
                          <a:cs typeface="Lora"/>
                          <a:sym typeface="Lora"/>
                        </a:rPr>
                        <a:t>EAS-82</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 sz="800">
                          <a:latin typeface="Lora"/>
                          <a:ea typeface="Lora"/>
                          <a:cs typeface="Lora"/>
                          <a:sym typeface="Lora"/>
                        </a:rPr>
                        <a:t>Testing for Sprint - 6</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800">
                          <a:latin typeface="Lora"/>
                          <a:ea typeface="Lora"/>
                          <a:cs typeface="Lora"/>
                          <a:sym typeface="Lora"/>
                        </a:rPr>
                        <a:t>Mid</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800">
                          <a:latin typeface="Lora"/>
                          <a:ea typeface="Lora"/>
                          <a:cs typeface="Lora"/>
                          <a:sym typeface="Lora"/>
                        </a:rPr>
                        <a:t>NA</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800">
                          <a:latin typeface="Lora"/>
                          <a:ea typeface="Lora"/>
                          <a:cs typeface="Lora"/>
                          <a:sym typeface="Lora"/>
                        </a:rPr>
                        <a:t>Done</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r>
              <a:tr h="85625">
                <a:tc>
                  <a:txBody>
                    <a:bodyPr/>
                    <a:lstStyle/>
                    <a:p>
                      <a:pPr indent="0" lvl="0" marL="0" rtl="0" algn="ctr">
                        <a:lnSpc>
                          <a:spcPct val="115000"/>
                        </a:lnSpc>
                        <a:spcBef>
                          <a:spcPts val="0"/>
                        </a:spcBef>
                        <a:spcAft>
                          <a:spcPts val="0"/>
                        </a:spcAft>
                        <a:buNone/>
                      </a:pPr>
                      <a:r>
                        <a:rPr lang="en" sz="800">
                          <a:latin typeface="Lora"/>
                          <a:ea typeface="Lora"/>
                          <a:cs typeface="Lora"/>
                          <a:sym typeface="Lora"/>
                        </a:rPr>
                        <a:t>EAS-83</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latin typeface="Lora"/>
                          <a:ea typeface="Lora"/>
                          <a:cs typeface="Lora"/>
                          <a:sym typeface="Lora"/>
                        </a:rPr>
                        <a:t>Create presentation for Deliverable - 6</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Lora"/>
                          <a:ea typeface="Lora"/>
                          <a:cs typeface="Lora"/>
                          <a:sym typeface="Lora"/>
                        </a:rPr>
                        <a:t>Low</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Lora"/>
                          <a:ea typeface="Lora"/>
                          <a:cs typeface="Lora"/>
                          <a:sym typeface="Lora"/>
                        </a:rPr>
                        <a:t>NA</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Lora"/>
                          <a:ea typeface="Lora"/>
                          <a:cs typeface="Lora"/>
                          <a:sym typeface="Lora"/>
                        </a:rPr>
                        <a:t>Done</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85625">
                <a:tc>
                  <a:txBody>
                    <a:bodyPr/>
                    <a:lstStyle/>
                    <a:p>
                      <a:pPr indent="0" lvl="0" marL="0" rtl="0" algn="ctr">
                        <a:lnSpc>
                          <a:spcPct val="115000"/>
                        </a:lnSpc>
                        <a:spcBef>
                          <a:spcPts val="0"/>
                        </a:spcBef>
                        <a:spcAft>
                          <a:spcPts val="0"/>
                        </a:spcAft>
                        <a:buNone/>
                      </a:pPr>
                      <a:r>
                        <a:rPr lang="en" sz="800">
                          <a:latin typeface="Lora"/>
                          <a:ea typeface="Lora"/>
                          <a:cs typeface="Lora"/>
                          <a:sym typeface="Lora"/>
                        </a:rPr>
                        <a:t>EAS-84</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 sz="800">
                          <a:latin typeface="Lora"/>
                          <a:ea typeface="Lora"/>
                          <a:cs typeface="Lora"/>
                          <a:sym typeface="Lora"/>
                        </a:rPr>
                        <a:t>Create presentation video and demo video for Deliverable - 6</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800">
                          <a:latin typeface="Lora"/>
                          <a:ea typeface="Lora"/>
                          <a:cs typeface="Lora"/>
                          <a:sym typeface="Lora"/>
                        </a:rPr>
                        <a:t>Mid</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800">
                          <a:latin typeface="Lora"/>
                          <a:ea typeface="Lora"/>
                          <a:cs typeface="Lora"/>
                          <a:sym typeface="Lora"/>
                        </a:rPr>
                        <a:t>NA</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800">
                          <a:latin typeface="Lora"/>
                          <a:ea typeface="Lora"/>
                          <a:cs typeface="Lora"/>
                          <a:sym typeface="Lora"/>
                        </a:rPr>
                        <a:t>Done</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r>
              <a:tr h="85625">
                <a:tc>
                  <a:txBody>
                    <a:bodyPr/>
                    <a:lstStyle/>
                    <a:p>
                      <a:pPr indent="0" lvl="0" marL="0" rtl="0" algn="ctr">
                        <a:lnSpc>
                          <a:spcPct val="115000"/>
                        </a:lnSpc>
                        <a:spcBef>
                          <a:spcPts val="0"/>
                        </a:spcBef>
                        <a:spcAft>
                          <a:spcPts val="0"/>
                        </a:spcAft>
                        <a:buNone/>
                      </a:pPr>
                      <a:r>
                        <a:rPr lang="en" sz="800">
                          <a:latin typeface="Lora"/>
                          <a:ea typeface="Lora"/>
                          <a:cs typeface="Lora"/>
                          <a:sym typeface="Lora"/>
                        </a:rPr>
                        <a:t>EAS-85</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latin typeface="Lora"/>
                          <a:ea typeface="Lora"/>
                          <a:cs typeface="Lora"/>
                          <a:sym typeface="Lora"/>
                        </a:rPr>
                        <a:t>Update Tech Paper</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Lora"/>
                          <a:ea typeface="Lora"/>
                          <a:cs typeface="Lora"/>
                          <a:sym typeface="Lora"/>
                        </a:rPr>
                        <a:t>Low</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Lora"/>
                          <a:ea typeface="Lora"/>
                          <a:cs typeface="Lora"/>
                          <a:sym typeface="Lora"/>
                        </a:rPr>
                        <a:t>NA</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Lora"/>
                          <a:ea typeface="Lora"/>
                          <a:cs typeface="Lora"/>
                          <a:sym typeface="Lora"/>
                        </a:rPr>
                        <a:t>Done</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85625">
                <a:tc>
                  <a:txBody>
                    <a:bodyPr/>
                    <a:lstStyle/>
                    <a:p>
                      <a:pPr indent="0" lvl="0" marL="0" rtl="0" algn="ctr">
                        <a:lnSpc>
                          <a:spcPct val="115000"/>
                        </a:lnSpc>
                        <a:spcBef>
                          <a:spcPts val="0"/>
                        </a:spcBef>
                        <a:spcAft>
                          <a:spcPts val="0"/>
                        </a:spcAft>
                        <a:buNone/>
                      </a:pPr>
                      <a:r>
                        <a:rPr lang="en" sz="800">
                          <a:latin typeface="Lora"/>
                          <a:ea typeface="Lora"/>
                          <a:cs typeface="Lora"/>
                          <a:sym typeface="Lora"/>
                        </a:rPr>
                        <a:t>EAS-86</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 sz="800">
                          <a:latin typeface="Lora"/>
                          <a:ea typeface="Lora"/>
                          <a:cs typeface="Lora"/>
                          <a:sym typeface="Lora"/>
                        </a:rPr>
                        <a:t>Update Github Wiki page</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800">
                          <a:latin typeface="Lora"/>
                          <a:ea typeface="Lora"/>
                          <a:cs typeface="Lora"/>
                          <a:sym typeface="Lora"/>
                        </a:rPr>
                        <a:t>Low</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800">
                          <a:latin typeface="Lora"/>
                          <a:ea typeface="Lora"/>
                          <a:cs typeface="Lora"/>
                          <a:sym typeface="Lora"/>
                        </a:rPr>
                        <a:t>NA</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800">
                          <a:latin typeface="Lora"/>
                          <a:ea typeface="Lora"/>
                          <a:cs typeface="Lora"/>
                          <a:sym typeface="Lora"/>
                        </a:rPr>
                        <a:t>Done</a:t>
                      </a:r>
                      <a:endParaRPr sz="8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Sprint</a:t>
            </a:r>
            <a:r>
              <a:rPr lang="en"/>
              <a:t> -</a:t>
            </a:r>
            <a:r>
              <a:rPr lang="en"/>
              <a:t> 6: Results</a:t>
            </a:r>
            <a:endParaRPr/>
          </a:p>
        </p:txBody>
      </p:sp>
      <p:sp>
        <p:nvSpPr>
          <p:cNvPr id="302" name="Google Shape;302;p41"/>
          <p:cNvSpPr txBox="1"/>
          <p:nvPr/>
        </p:nvSpPr>
        <p:spPr>
          <a:xfrm>
            <a:off x="1714475" y="2629913"/>
            <a:ext cx="1600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000"/>
              </a:spcAft>
              <a:buNone/>
            </a:pPr>
            <a:r>
              <a:rPr lang="en" sz="900">
                <a:latin typeface="Open Sans"/>
                <a:ea typeface="Open Sans"/>
                <a:cs typeface="Open Sans"/>
                <a:sym typeface="Open Sans"/>
              </a:rPr>
              <a:t>Attachment Pag</a:t>
            </a:r>
            <a:r>
              <a:rPr lang="en" sz="900">
                <a:latin typeface="Open Sans"/>
                <a:ea typeface="Open Sans"/>
                <a:cs typeface="Open Sans"/>
                <a:sym typeface="Open Sans"/>
              </a:rPr>
              <a:t>e</a:t>
            </a:r>
            <a:endParaRPr sz="900">
              <a:latin typeface="Open Sans"/>
              <a:ea typeface="Open Sans"/>
              <a:cs typeface="Open Sans"/>
              <a:sym typeface="Open Sans"/>
            </a:endParaRPr>
          </a:p>
        </p:txBody>
      </p:sp>
      <p:sp>
        <p:nvSpPr>
          <p:cNvPr id="303" name="Google Shape;303;p41"/>
          <p:cNvSpPr txBox="1"/>
          <p:nvPr/>
        </p:nvSpPr>
        <p:spPr>
          <a:xfrm>
            <a:off x="5126825" y="2629925"/>
            <a:ext cx="31995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Open Sans"/>
                <a:ea typeface="Open Sans"/>
                <a:cs typeface="Open Sans"/>
                <a:sym typeface="Open Sans"/>
              </a:rPr>
              <a:t>Attachment Page - Upload Dropzone</a:t>
            </a:r>
            <a:endParaRPr sz="900">
              <a:latin typeface="Open Sans"/>
              <a:ea typeface="Open Sans"/>
              <a:cs typeface="Open Sans"/>
              <a:sym typeface="Open Sans"/>
            </a:endParaRPr>
          </a:p>
        </p:txBody>
      </p:sp>
      <p:pic>
        <p:nvPicPr>
          <p:cNvPr id="304" name="Google Shape;304;p41"/>
          <p:cNvPicPr preferRelativeResize="0"/>
          <p:nvPr/>
        </p:nvPicPr>
        <p:blipFill>
          <a:blip r:embed="rId3">
            <a:alphaModFix/>
          </a:blip>
          <a:stretch>
            <a:fillRect/>
          </a:stretch>
        </p:blipFill>
        <p:spPr>
          <a:xfrm>
            <a:off x="5126875" y="1153550"/>
            <a:ext cx="3199401" cy="1475250"/>
          </a:xfrm>
          <a:prstGeom prst="rect">
            <a:avLst/>
          </a:prstGeom>
          <a:noFill/>
          <a:ln>
            <a:noFill/>
          </a:ln>
        </p:spPr>
      </p:pic>
      <p:pic>
        <p:nvPicPr>
          <p:cNvPr id="305" name="Google Shape;305;p41"/>
          <p:cNvPicPr preferRelativeResize="0"/>
          <p:nvPr/>
        </p:nvPicPr>
        <p:blipFill>
          <a:blip r:embed="rId4">
            <a:alphaModFix/>
          </a:blip>
          <a:stretch>
            <a:fillRect/>
          </a:stretch>
        </p:blipFill>
        <p:spPr>
          <a:xfrm>
            <a:off x="915175" y="1152425"/>
            <a:ext cx="3199404" cy="1477501"/>
          </a:xfrm>
          <a:prstGeom prst="rect">
            <a:avLst/>
          </a:prstGeom>
          <a:noFill/>
          <a:ln>
            <a:noFill/>
          </a:ln>
        </p:spPr>
      </p:pic>
      <p:pic>
        <p:nvPicPr>
          <p:cNvPr id="306" name="Google Shape;306;p41"/>
          <p:cNvPicPr preferRelativeResize="0"/>
          <p:nvPr/>
        </p:nvPicPr>
        <p:blipFill>
          <a:blip r:embed="rId5">
            <a:alphaModFix/>
          </a:blip>
          <a:stretch>
            <a:fillRect/>
          </a:stretch>
        </p:blipFill>
        <p:spPr>
          <a:xfrm>
            <a:off x="971825" y="3055300"/>
            <a:ext cx="3086101" cy="1477500"/>
          </a:xfrm>
          <a:prstGeom prst="rect">
            <a:avLst/>
          </a:prstGeom>
          <a:noFill/>
          <a:ln>
            <a:noFill/>
          </a:ln>
        </p:spPr>
      </p:pic>
      <p:pic>
        <p:nvPicPr>
          <p:cNvPr id="307" name="Google Shape;307;p41"/>
          <p:cNvPicPr preferRelativeResize="0"/>
          <p:nvPr/>
        </p:nvPicPr>
        <p:blipFill>
          <a:blip r:embed="rId6">
            <a:alphaModFix/>
          </a:blip>
          <a:stretch>
            <a:fillRect/>
          </a:stretch>
        </p:blipFill>
        <p:spPr>
          <a:xfrm>
            <a:off x="5183525" y="3053025"/>
            <a:ext cx="3086101" cy="1482052"/>
          </a:xfrm>
          <a:prstGeom prst="rect">
            <a:avLst/>
          </a:prstGeom>
          <a:noFill/>
          <a:ln>
            <a:noFill/>
          </a:ln>
        </p:spPr>
      </p:pic>
      <p:sp>
        <p:nvSpPr>
          <p:cNvPr id="308" name="Google Shape;308;p41"/>
          <p:cNvSpPr txBox="1"/>
          <p:nvPr/>
        </p:nvSpPr>
        <p:spPr>
          <a:xfrm>
            <a:off x="5252113" y="4635075"/>
            <a:ext cx="2874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Open Sans"/>
                <a:ea typeface="Open Sans"/>
                <a:cs typeface="Open Sans"/>
                <a:sym typeface="Open Sans"/>
              </a:rPr>
              <a:t>Activity Map Page</a:t>
            </a:r>
            <a:endParaRPr sz="1000">
              <a:latin typeface="Open Sans"/>
              <a:ea typeface="Open Sans"/>
              <a:cs typeface="Open Sans"/>
              <a:sym typeface="Open Sans"/>
            </a:endParaRPr>
          </a:p>
        </p:txBody>
      </p:sp>
      <p:sp>
        <p:nvSpPr>
          <p:cNvPr id="309" name="Google Shape;309;p41"/>
          <p:cNvSpPr txBox="1"/>
          <p:nvPr/>
        </p:nvSpPr>
        <p:spPr>
          <a:xfrm>
            <a:off x="1076225" y="4635075"/>
            <a:ext cx="2981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Open Sans"/>
                <a:ea typeface="Open Sans"/>
                <a:cs typeface="Open Sans"/>
                <a:sym typeface="Open Sans"/>
              </a:rPr>
              <a:t>Attachment Page - Photo Preview</a:t>
            </a:r>
            <a:endParaRPr sz="1000">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Sprint - 7 (Nov 3 - Nov 30)</a:t>
            </a:r>
            <a:endParaRPr/>
          </a:p>
          <a:p>
            <a:pPr indent="0" lvl="0" marL="0" rtl="0" algn="l">
              <a:spcBef>
                <a:spcPts val="0"/>
              </a:spcBef>
              <a:spcAft>
                <a:spcPts val="0"/>
              </a:spcAft>
              <a:buNone/>
            </a:pPr>
            <a:r>
              <a:t/>
            </a:r>
            <a:endParaRPr/>
          </a:p>
        </p:txBody>
      </p:sp>
      <p:graphicFrame>
        <p:nvGraphicFramePr>
          <p:cNvPr id="315" name="Google Shape;315;p42"/>
          <p:cNvGraphicFramePr/>
          <p:nvPr/>
        </p:nvGraphicFramePr>
        <p:xfrm>
          <a:off x="186888" y="1235975"/>
          <a:ext cx="3000000" cy="3000000"/>
        </p:xfrm>
        <a:graphic>
          <a:graphicData uri="http://schemas.openxmlformats.org/drawingml/2006/table">
            <a:tbl>
              <a:tblPr>
                <a:noFill/>
                <a:tableStyleId>{FA34906C-9D3B-41FA-BB9F-2145C4E300C3}</a:tableStyleId>
              </a:tblPr>
              <a:tblGrid>
                <a:gridCol w="809525"/>
                <a:gridCol w="5272600"/>
                <a:gridCol w="837850"/>
                <a:gridCol w="1146725"/>
                <a:gridCol w="703525"/>
              </a:tblGrid>
              <a:tr h="124750">
                <a:tc>
                  <a:txBody>
                    <a:bodyPr/>
                    <a:lstStyle/>
                    <a:p>
                      <a:pPr indent="0" lvl="0" marL="0" rtl="0" algn="ctr">
                        <a:lnSpc>
                          <a:spcPct val="115000"/>
                        </a:lnSpc>
                        <a:spcBef>
                          <a:spcPts val="0"/>
                        </a:spcBef>
                        <a:spcAft>
                          <a:spcPts val="0"/>
                        </a:spcAft>
                        <a:buNone/>
                      </a:pPr>
                      <a:r>
                        <a:rPr b="1" lang="en" sz="900">
                          <a:latin typeface="Lora"/>
                          <a:ea typeface="Lora"/>
                          <a:cs typeface="Lora"/>
                          <a:sym typeface="Lora"/>
                        </a:rPr>
                        <a:t>ID</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b="1" lang="en" sz="900">
                          <a:latin typeface="Lora"/>
                          <a:ea typeface="Lora"/>
                          <a:cs typeface="Lora"/>
                          <a:sym typeface="Lora"/>
                        </a:rPr>
                        <a:t>Item</a:t>
                      </a:r>
                      <a:endParaRPr b="1"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b="1" lang="en" sz="900">
                          <a:latin typeface="Lora"/>
                          <a:ea typeface="Lora"/>
                          <a:cs typeface="Lora"/>
                          <a:sym typeface="Lora"/>
                        </a:rPr>
                        <a:t>Priority</a:t>
                      </a:r>
                      <a:endParaRPr b="1"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b="1" lang="en" sz="900">
                          <a:latin typeface="Lora"/>
                          <a:ea typeface="Lora"/>
                          <a:cs typeface="Lora"/>
                          <a:sym typeface="Lora"/>
                        </a:rPr>
                        <a:t>Story Points</a:t>
                      </a:r>
                      <a:endParaRPr b="1"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b="1" lang="en" sz="900">
                          <a:latin typeface="Lora"/>
                          <a:ea typeface="Lora"/>
                          <a:cs typeface="Lora"/>
                          <a:sym typeface="Lora"/>
                        </a:rPr>
                        <a:t>Status</a:t>
                      </a:r>
                      <a:endParaRPr b="1"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9900"/>
                    </a:solidFill>
                  </a:tcPr>
                </a:tc>
              </a:tr>
              <a:tr h="225750">
                <a:tc>
                  <a:txBody>
                    <a:bodyPr/>
                    <a:lstStyle/>
                    <a:p>
                      <a:pPr indent="0" lvl="0" marL="0" rtl="0" algn="ctr">
                        <a:lnSpc>
                          <a:spcPct val="115000"/>
                        </a:lnSpc>
                        <a:spcBef>
                          <a:spcPts val="0"/>
                        </a:spcBef>
                        <a:spcAft>
                          <a:spcPts val="0"/>
                        </a:spcAft>
                        <a:buNone/>
                      </a:pPr>
                      <a:r>
                        <a:rPr lang="en" sz="900">
                          <a:latin typeface="Lora"/>
                          <a:ea typeface="Lora"/>
                          <a:cs typeface="Lora"/>
                          <a:sym typeface="Lora"/>
                        </a:rPr>
                        <a:t>EAS-87</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As a product owner or scrum master or developer or creator, I want to be able to see the chat group for the projects so that I can chat with others about the project</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Mid</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3</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225750">
                <a:tc>
                  <a:txBody>
                    <a:bodyPr/>
                    <a:lstStyle/>
                    <a:p>
                      <a:pPr indent="0" lvl="0" marL="0" rtl="0" algn="ctr">
                        <a:lnSpc>
                          <a:spcPct val="115000"/>
                        </a:lnSpc>
                        <a:spcBef>
                          <a:spcPts val="0"/>
                        </a:spcBef>
                        <a:spcAft>
                          <a:spcPts val="0"/>
                        </a:spcAft>
                        <a:buNone/>
                      </a:pPr>
                      <a:r>
                        <a:rPr lang="en" sz="900">
                          <a:latin typeface="Lora"/>
                          <a:ea typeface="Lora"/>
                          <a:cs typeface="Lora"/>
                          <a:sym typeface="Lora"/>
                        </a:rPr>
                        <a:t>EAS-88</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As a product owner or scrum master or developer or creator, I want to be able to send messages in project group so that I can notify others about tasks or bugs</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Mid</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8</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r>
              <a:tr h="225750">
                <a:tc>
                  <a:txBody>
                    <a:bodyPr/>
                    <a:lstStyle/>
                    <a:p>
                      <a:pPr indent="0" lvl="0" marL="0" rtl="0" algn="ctr">
                        <a:lnSpc>
                          <a:spcPct val="115000"/>
                        </a:lnSpc>
                        <a:spcBef>
                          <a:spcPts val="0"/>
                        </a:spcBef>
                        <a:spcAft>
                          <a:spcPts val="0"/>
                        </a:spcAft>
                        <a:buNone/>
                      </a:pPr>
                      <a:r>
                        <a:rPr lang="en" sz="900">
                          <a:latin typeface="Lora"/>
                          <a:ea typeface="Lora"/>
                          <a:cs typeface="Lora"/>
                          <a:sym typeface="Lora"/>
                        </a:rPr>
                        <a:t>EAS-89</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As a product owner or scrum master or developer or creator, I want to be able to receive the messages from project group so that we can interact with each other and keep track of the work</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Mid</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8</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326725">
                <a:tc>
                  <a:txBody>
                    <a:bodyPr/>
                    <a:lstStyle/>
                    <a:p>
                      <a:pPr indent="0" lvl="0" marL="0" rtl="0" algn="ctr">
                        <a:lnSpc>
                          <a:spcPct val="115000"/>
                        </a:lnSpc>
                        <a:spcBef>
                          <a:spcPts val="0"/>
                        </a:spcBef>
                        <a:spcAft>
                          <a:spcPts val="0"/>
                        </a:spcAft>
                        <a:buNone/>
                      </a:pPr>
                      <a:r>
                        <a:rPr lang="en" sz="900">
                          <a:latin typeface="Lora"/>
                          <a:ea typeface="Lora"/>
                          <a:cs typeface="Lora"/>
                          <a:sym typeface="Lora"/>
                        </a:rPr>
                        <a:t>EAS-90</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As a product owner or scrum master or developer or creator, I want to be able to see the previous messages of project chat group so that I can see the previously discussed things on the project chat group</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Mid</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2</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r>
              <a:tr h="124750">
                <a:tc>
                  <a:txBody>
                    <a:bodyPr/>
                    <a:lstStyle/>
                    <a:p>
                      <a:pPr indent="0" lvl="0" marL="0" rtl="0" algn="ctr">
                        <a:lnSpc>
                          <a:spcPct val="115000"/>
                        </a:lnSpc>
                        <a:spcBef>
                          <a:spcPts val="0"/>
                        </a:spcBef>
                        <a:spcAft>
                          <a:spcPts val="0"/>
                        </a:spcAft>
                        <a:buNone/>
                      </a:pPr>
                      <a:r>
                        <a:rPr lang="en" sz="900">
                          <a:latin typeface="Lora"/>
                          <a:ea typeface="Lora"/>
                          <a:cs typeface="Lora"/>
                          <a:sym typeface="Lora"/>
                        </a:rPr>
                        <a:t>EAS-91</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Redesign the UI</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Mid</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NA</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124750">
                <a:tc>
                  <a:txBody>
                    <a:bodyPr/>
                    <a:lstStyle/>
                    <a:p>
                      <a:pPr indent="0" lvl="0" marL="0" rtl="0" algn="ctr">
                        <a:lnSpc>
                          <a:spcPct val="115000"/>
                        </a:lnSpc>
                        <a:spcBef>
                          <a:spcPts val="0"/>
                        </a:spcBef>
                        <a:spcAft>
                          <a:spcPts val="0"/>
                        </a:spcAft>
                        <a:buNone/>
                      </a:pPr>
                      <a:r>
                        <a:rPr lang="en" sz="900">
                          <a:latin typeface="Lora"/>
                          <a:ea typeface="Lora"/>
                          <a:cs typeface="Lora"/>
                          <a:sym typeface="Lora"/>
                        </a:rPr>
                        <a:t>EAS-92</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Research about different chat libraries supporting ReactJs</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High</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NA</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r>
              <a:tr h="124750">
                <a:tc>
                  <a:txBody>
                    <a:bodyPr/>
                    <a:lstStyle/>
                    <a:p>
                      <a:pPr indent="0" lvl="0" marL="0" rtl="0" algn="ctr">
                        <a:lnSpc>
                          <a:spcPct val="115000"/>
                        </a:lnSpc>
                        <a:spcBef>
                          <a:spcPts val="0"/>
                        </a:spcBef>
                        <a:spcAft>
                          <a:spcPts val="0"/>
                        </a:spcAft>
                        <a:buNone/>
                      </a:pPr>
                      <a:r>
                        <a:rPr lang="en" sz="900">
                          <a:latin typeface="Lora"/>
                          <a:ea typeface="Lora"/>
                          <a:cs typeface="Lora"/>
                          <a:sym typeface="Lora"/>
                        </a:rPr>
                        <a:t>EAS-93</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Integrate Chat Screen with Project screens and Backend APIs</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High</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NA</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124750">
                <a:tc>
                  <a:txBody>
                    <a:bodyPr/>
                    <a:lstStyle/>
                    <a:p>
                      <a:pPr indent="0" lvl="0" marL="0" rtl="0" algn="ctr">
                        <a:lnSpc>
                          <a:spcPct val="115000"/>
                        </a:lnSpc>
                        <a:spcBef>
                          <a:spcPts val="0"/>
                        </a:spcBef>
                        <a:spcAft>
                          <a:spcPts val="0"/>
                        </a:spcAft>
                        <a:buNone/>
                      </a:pPr>
                      <a:r>
                        <a:rPr lang="en" sz="900">
                          <a:latin typeface="Lora"/>
                          <a:ea typeface="Lora"/>
                          <a:cs typeface="Lora"/>
                          <a:sym typeface="Lora"/>
                        </a:rPr>
                        <a:t>EAS-94</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Testing for Sprint - 7</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Mid</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NA</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r>
              <a:tr h="124750">
                <a:tc>
                  <a:txBody>
                    <a:bodyPr/>
                    <a:lstStyle/>
                    <a:p>
                      <a:pPr indent="0" lvl="0" marL="0" rtl="0" algn="ctr">
                        <a:lnSpc>
                          <a:spcPct val="115000"/>
                        </a:lnSpc>
                        <a:spcBef>
                          <a:spcPts val="0"/>
                        </a:spcBef>
                        <a:spcAft>
                          <a:spcPts val="0"/>
                        </a:spcAft>
                        <a:buNone/>
                      </a:pPr>
                      <a:r>
                        <a:rPr lang="en" sz="900">
                          <a:latin typeface="Lora"/>
                          <a:ea typeface="Lora"/>
                          <a:cs typeface="Lora"/>
                          <a:sym typeface="Lora"/>
                        </a:rPr>
                        <a:t>EAS-95</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Create presentation for Deliverable - 7</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Low</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NA</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124750">
                <a:tc>
                  <a:txBody>
                    <a:bodyPr/>
                    <a:lstStyle/>
                    <a:p>
                      <a:pPr indent="0" lvl="0" marL="0" rtl="0" algn="ctr">
                        <a:lnSpc>
                          <a:spcPct val="115000"/>
                        </a:lnSpc>
                        <a:spcBef>
                          <a:spcPts val="0"/>
                        </a:spcBef>
                        <a:spcAft>
                          <a:spcPts val="0"/>
                        </a:spcAft>
                        <a:buNone/>
                      </a:pPr>
                      <a:r>
                        <a:rPr lang="en" sz="900">
                          <a:latin typeface="Lora"/>
                          <a:ea typeface="Lora"/>
                          <a:cs typeface="Lora"/>
                          <a:sym typeface="Lora"/>
                        </a:rPr>
                        <a:t>EAS-96</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Create presentation video and demo video for Deliverable - 7</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Mid</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NA</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r>
              <a:tr h="124750">
                <a:tc>
                  <a:txBody>
                    <a:bodyPr/>
                    <a:lstStyle/>
                    <a:p>
                      <a:pPr indent="0" lvl="0" marL="0" rtl="0" algn="ctr">
                        <a:lnSpc>
                          <a:spcPct val="115000"/>
                        </a:lnSpc>
                        <a:spcBef>
                          <a:spcPts val="0"/>
                        </a:spcBef>
                        <a:spcAft>
                          <a:spcPts val="0"/>
                        </a:spcAft>
                        <a:buNone/>
                      </a:pPr>
                      <a:r>
                        <a:rPr lang="en" sz="900">
                          <a:latin typeface="Lora"/>
                          <a:ea typeface="Lora"/>
                          <a:cs typeface="Lora"/>
                          <a:sym typeface="Lora"/>
                        </a:rPr>
                        <a:t>EAS-97</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Update Tech Paper</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Low</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NA</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124750">
                <a:tc>
                  <a:txBody>
                    <a:bodyPr/>
                    <a:lstStyle/>
                    <a:p>
                      <a:pPr indent="0" lvl="0" marL="0" rtl="0" algn="ctr">
                        <a:lnSpc>
                          <a:spcPct val="115000"/>
                        </a:lnSpc>
                        <a:spcBef>
                          <a:spcPts val="0"/>
                        </a:spcBef>
                        <a:spcAft>
                          <a:spcPts val="0"/>
                        </a:spcAft>
                        <a:buNone/>
                      </a:pPr>
                      <a:r>
                        <a:rPr lang="en" sz="900">
                          <a:latin typeface="Lora"/>
                          <a:ea typeface="Lora"/>
                          <a:cs typeface="Lora"/>
                          <a:sym typeface="Lora"/>
                        </a:rPr>
                        <a:t>EAS-98</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Update Github Wiki page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Low</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NA</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6"/>
          <p:cNvSpPr txBox="1"/>
          <p:nvPr>
            <p:ph idx="1" type="body"/>
          </p:nvPr>
        </p:nvSpPr>
        <p:spPr>
          <a:xfrm>
            <a:off x="6905250" y="2187000"/>
            <a:ext cx="1895100" cy="50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000000"/>
                </a:solidFill>
                <a:latin typeface="Lora"/>
                <a:ea typeface="Lora"/>
                <a:cs typeface="Lora"/>
                <a:sym typeface="Lora"/>
              </a:rPr>
              <a:t> </a:t>
            </a:r>
            <a:r>
              <a:rPr lang="en" sz="1400">
                <a:solidFill>
                  <a:srgbClr val="000000"/>
                </a:solidFill>
                <a:latin typeface="Lora"/>
                <a:ea typeface="Lora"/>
                <a:cs typeface="Lora"/>
                <a:sym typeface="Lora"/>
              </a:rPr>
              <a:t>Anvai Patil </a:t>
            </a:r>
            <a:endParaRPr sz="1400">
              <a:solidFill>
                <a:srgbClr val="000000"/>
              </a:solidFill>
              <a:latin typeface="Lora"/>
              <a:ea typeface="Lora"/>
              <a:cs typeface="Lora"/>
              <a:sym typeface="Lora"/>
            </a:endParaRPr>
          </a:p>
          <a:p>
            <a:pPr indent="0" lvl="0" marL="0" rtl="0" algn="ctr">
              <a:spcBef>
                <a:spcPts val="0"/>
              </a:spcBef>
              <a:spcAft>
                <a:spcPts val="0"/>
              </a:spcAft>
              <a:buNone/>
            </a:pPr>
            <a:r>
              <a:rPr lang="en" sz="1400">
                <a:solidFill>
                  <a:srgbClr val="000000"/>
                </a:solidFill>
                <a:latin typeface="Lora"/>
                <a:ea typeface="Lora"/>
                <a:cs typeface="Lora"/>
                <a:sym typeface="Lora"/>
              </a:rPr>
              <a:t>Frontend Developer</a:t>
            </a:r>
            <a:endParaRPr sz="1400">
              <a:solidFill>
                <a:srgbClr val="000000"/>
              </a:solidFill>
              <a:latin typeface="Lora"/>
              <a:ea typeface="Lora"/>
              <a:cs typeface="Lora"/>
              <a:sym typeface="Lora"/>
            </a:endParaRPr>
          </a:p>
        </p:txBody>
      </p:sp>
      <p:sp>
        <p:nvSpPr>
          <p:cNvPr id="92" name="Google Shape;92;p16"/>
          <p:cNvSpPr txBox="1"/>
          <p:nvPr/>
        </p:nvSpPr>
        <p:spPr>
          <a:xfrm>
            <a:off x="1974150" y="4420450"/>
            <a:ext cx="1547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ora"/>
                <a:ea typeface="Lora"/>
                <a:cs typeface="Lora"/>
                <a:sym typeface="Lora"/>
              </a:rPr>
              <a:t>Dhruvil Shah</a:t>
            </a:r>
            <a:endParaRPr>
              <a:latin typeface="Lora"/>
              <a:ea typeface="Lora"/>
              <a:cs typeface="Lora"/>
              <a:sym typeface="Lora"/>
            </a:endParaRPr>
          </a:p>
          <a:p>
            <a:pPr indent="0" lvl="0" marL="0" rtl="0" algn="ctr">
              <a:spcBef>
                <a:spcPts val="0"/>
              </a:spcBef>
              <a:spcAft>
                <a:spcPts val="0"/>
              </a:spcAft>
              <a:buNone/>
            </a:pPr>
            <a:r>
              <a:rPr lang="en">
                <a:latin typeface="Lora"/>
                <a:ea typeface="Lora"/>
                <a:cs typeface="Lora"/>
                <a:sym typeface="Lora"/>
              </a:rPr>
              <a:t>Cloud Engineer</a:t>
            </a:r>
            <a:endParaRPr>
              <a:latin typeface="Lora"/>
              <a:ea typeface="Lora"/>
              <a:cs typeface="Lora"/>
              <a:sym typeface="Lora"/>
            </a:endParaRPr>
          </a:p>
        </p:txBody>
      </p:sp>
      <p:sp>
        <p:nvSpPr>
          <p:cNvPr id="93" name="Google Shape;93;p16"/>
          <p:cNvSpPr txBox="1"/>
          <p:nvPr/>
        </p:nvSpPr>
        <p:spPr>
          <a:xfrm>
            <a:off x="3624450" y="2132850"/>
            <a:ext cx="1895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ora"/>
                <a:ea typeface="Lora"/>
                <a:cs typeface="Lora"/>
                <a:sym typeface="Lora"/>
              </a:rPr>
              <a:t>Janvi Ramani</a:t>
            </a:r>
            <a:endParaRPr>
              <a:latin typeface="Lora"/>
              <a:ea typeface="Lora"/>
              <a:cs typeface="Lora"/>
              <a:sym typeface="Lora"/>
            </a:endParaRPr>
          </a:p>
          <a:p>
            <a:pPr indent="0" lvl="0" marL="0" rtl="0" algn="ctr">
              <a:spcBef>
                <a:spcPts val="0"/>
              </a:spcBef>
              <a:spcAft>
                <a:spcPts val="0"/>
              </a:spcAft>
              <a:buNone/>
            </a:pPr>
            <a:r>
              <a:rPr lang="en">
                <a:latin typeface="Lora"/>
                <a:ea typeface="Lora"/>
                <a:cs typeface="Lora"/>
                <a:sym typeface="Lora"/>
              </a:rPr>
              <a:t>Backend Developer</a:t>
            </a:r>
            <a:endParaRPr>
              <a:latin typeface="Lora"/>
              <a:ea typeface="Lora"/>
              <a:cs typeface="Lora"/>
              <a:sym typeface="Lora"/>
            </a:endParaRPr>
          </a:p>
        </p:txBody>
      </p:sp>
      <p:sp>
        <p:nvSpPr>
          <p:cNvPr id="94" name="Google Shape;94;p16"/>
          <p:cNvSpPr txBox="1"/>
          <p:nvPr/>
        </p:nvSpPr>
        <p:spPr>
          <a:xfrm>
            <a:off x="152850" y="2132850"/>
            <a:ext cx="1895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ora"/>
                <a:ea typeface="Lora"/>
                <a:cs typeface="Lora"/>
                <a:sym typeface="Lora"/>
              </a:rPr>
              <a:t>Neeraj Kulkarni</a:t>
            </a:r>
            <a:r>
              <a:rPr lang="en">
                <a:latin typeface="Lora"/>
                <a:ea typeface="Lora"/>
                <a:cs typeface="Lora"/>
                <a:sym typeface="Lora"/>
              </a:rPr>
              <a:t> Backend Developer</a:t>
            </a:r>
            <a:endParaRPr>
              <a:latin typeface="Lora"/>
              <a:ea typeface="Lora"/>
              <a:cs typeface="Lora"/>
              <a:sym typeface="Lora"/>
            </a:endParaRPr>
          </a:p>
        </p:txBody>
      </p:sp>
      <p:pic>
        <p:nvPicPr>
          <p:cNvPr id="95" name="Google Shape;95;p16"/>
          <p:cNvPicPr preferRelativeResize="0"/>
          <p:nvPr/>
        </p:nvPicPr>
        <p:blipFill>
          <a:blip r:embed="rId3">
            <a:alphaModFix/>
          </a:blip>
          <a:stretch>
            <a:fillRect/>
          </a:stretch>
        </p:blipFill>
        <p:spPr>
          <a:xfrm>
            <a:off x="6942300" y="71050"/>
            <a:ext cx="1821000" cy="1821000"/>
          </a:xfrm>
          <a:prstGeom prst="ellipse">
            <a:avLst/>
          </a:prstGeom>
          <a:noFill/>
          <a:ln>
            <a:noFill/>
          </a:ln>
        </p:spPr>
      </p:pic>
      <p:pic>
        <p:nvPicPr>
          <p:cNvPr id="96" name="Google Shape;96;p16"/>
          <p:cNvPicPr preferRelativeResize="0"/>
          <p:nvPr/>
        </p:nvPicPr>
        <p:blipFill>
          <a:blip r:embed="rId4">
            <a:alphaModFix/>
          </a:blip>
          <a:stretch>
            <a:fillRect/>
          </a:stretch>
        </p:blipFill>
        <p:spPr>
          <a:xfrm>
            <a:off x="189900" y="69100"/>
            <a:ext cx="1821000" cy="1824600"/>
          </a:xfrm>
          <a:prstGeom prst="ellipse">
            <a:avLst/>
          </a:prstGeom>
          <a:noFill/>
          <a:ln>
            <a:noFill/>
          </a:ln>
        </p:spPr>
      </p:pic>
      <p:pic>
        <p:nvPicPr>
          <p:cNvPr id="97" name="Google Shape;97;p16"/>
          <p:cNvPicPr preferRelativeResize="0"/>
          <p:nvPr/>
        </p:nvPicPr>
        <p:blipFill>
          <a:blip r:embed="rId5">
            <a:alphaModFix/>
          </a:blip>
          <a:stretch>
            <a:fillRect/>
          </a:stretch>
        </p:blipFill>
        <p:spPr>
          <a:xfrm>
            <a:off x="3566100" y="69400"/>
            <a:ext cx="1821000" cy="1824000"/>
          </a:xfrm>
          <a:prstGeom prst="ellipse">
            <a:avLst/>
          </a:prstGeom>
          <a:noFill/>
          <a:ln>
            <a:noFill/>
          </a:ln>
        </p:spPr>
      </p:pic>
      <p:pic>
        <p:nvPicPr>
          <p:cNvPr id="98" name="Google Shape;98;p16"/>
          <p:cNvPicPr preferRelativeResize="0"/>
          <p:nvPr/>
        </p:nvPicPr>
        <p:blipFill>
          <a:blip r:embed="rId6">
            <a:alphaModFix/>
          </a:blip>
          <a:stretch>
            <a:fillRect/>
          </a:stretch>
        </p:blipFill>
        <p:spPr>
          <a:xfrm>
            <a:off x="1837200" y="2455300"/>
            <a:ext cx="1821000" cy="1821000"/>
          </a:xfrm>
          <a:prstGeom prst="ellipse">
            <a:avLst/>
          </a:prstGeom>
          <a:noFill/>
          <a:ln>
            <a:noFill/>
          </a:ln>
        </p:spPr>
      </p:pic>
      <p:pic>
        <p:nvPicPr>
          <p:cNvPr id="99" name="Google Shape;99;p16"/>
          <p:cNvPicPr preferRelativeResize="0"/>
          <p:nvPr/>
        </p:nvPicPr>
        <p:blipFill>
          <a:blip r:embed="rId7">
            <a:alphaModFix/>
          </a:blip>
          <a:stretch>
            <a:fillRect/>
          </a:stretch>
        </p:blipFill>
        <p:spPr>
          <a:xfrm>
            <a:off x="5405800" y="2455300"/>
            <a:ext cx="1821000" cy="1821000"/>
          </a:xfrm>
          <a:prstGeom prst="ellipse">
            <a:avLst/>
          </a:prstGeom>
          <a:noFill/>
          <a:ln>
            <a:noFill/>
          </a:ln>
        </p:spPr>
      </p:pic>
      <p:sp>
        <p:nvSpPr>
          <p:cNvPr id="100" name="Google Shape;100;p16"/>
          <p:cNvSpPr txBox="1"/>
          <p:nvPr/>
        </p:nvSpPr>
        <p:spPr>
          <a:xfrm>
            <a:off x="5310400" y="4420450"/>
            <a:ext cx="2011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ora"/>
                <a:ea typeface="Lora"/>
                <a:cs typeface="Lora"/>
                <a:sym typeface="Lora"/>
              </a:rPr>
              <a:t>Varun Patel</a:t>
            </a:r>
            <a:endParaRPr>
              <a:latin typeface="Lora"/>
              <a:ea typeface="Lora"/>
              <a:cs typeface="Lora"/>
              <a:sym typeface="Lora"/>
            </a:endParaRPr>
          </a:p>
          <a:p>
            <a:pPr indent="0" lvl="0" marL="0" rtl="0" algn="ctr">
              <a:spcBef>
                <a:spcPts val="0"/>
              </a:spcBef>
              <a:spcAft>
                <a:spcPts val="0"/>
              </a:spcAft>
              <a:buNone/>
            </a:pPr>
            <a:r>
              <a:rPr lang="en">
                <a:latin typeface="Lora"/>
                <a:ea typeface="Lora"/>
                <a:cs typeface="Lora"/>
                <a:sym typeface="Lora"/>
              </a:rPr>
              <a:t>Full Stack Developer</a:t>
            </a:r>
            <a:endParaRPr>
              <a:latin typeface="Lora"/>
              <a:ea typeface="Lora"/>
              <a:cs typeface="Lora"/>
              <a:sym typeface="Lor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Sprint - 7: Results</a:t>
            </a:r>
            <a:endParaRPr/>
          </a:p>
        </p:txBody>
      </p:sp>
      <p:pic>
        <p:nvPicPr>
          <p:cNvPr id="321" name="Google Shape;321;p43"/>
          <p:cNvPicPr preferRelativeResize="0"/>
          <p:nvPr/>
        </p:nvPicPr>
        <p:blipFill>
          <a:blip r:embed="rId3">
            <a:alphaModFix/>
          </a:blip>
          <a:stretch>
            <a:fillRect/>
          </a:stretch>
        </p:blipFill>
        <p:spPr>
          <a:xfrm>
            <a:off x="725350" y="1152425"/>
            <a:ext cx="3199401" cy="1536457"/>
          </a:xfrm>
          <a:prstGeom prst="rect">
            <a:avLst/>
          </a:prstGeom>
          <a:noFill/>
          <a:ln>
            <a:noFill/>
          </a:ln>
        </p:spPr>
      </p:pic>
      <p:pic>
        <p:nvPicPr>
          <p:cNvPr id="322" name="Google Shape;322;p43"/>
          <p:cNvPicPr preferRelativeResize="0"/>
          <p:nvPr/>
        </p:nvPicPr>
        <p:blipFill>
          <a:blip r:embed="rId4">
            <a:alphaModFix/>
          </a:blip>
          <a:stretch>
            <a:fillRect/>
          </a:stretch>
        </p:blipFill>
        <p:spPr>
          <a:xfrm>
            <a:off x="4961200" y="1152425"/>
            <a:ext cx="3209113" cy="1536450"/>
          </a:xfrm>
          <a:prstGeom prst="rect">
            <a:avLst/>
          </a:prstGeom>
          <a:noFill/>
          <a:ln>
            <a:noFill/>
          </a:ln>
        </p:spPr>
      </p:pic>
      <p:pic>
        <p:nvPicPr>
          <p:cNvPr id="323" name="Google Shape;323;p43"/>
          <p:cNvPicPr preferRelativeResize="0"/>
          <p:nvPr/>
        </p:nvPicPr>
        <p:blipFill>
          <a:blip r:embed="rId5">
            <a:alphaModFix/>
          </a:blip>
          <a:stretch>
            <a:fillRect/>
          </a:stretch>
        </p:blipFill>
        <p:spPr>
          <a:xfrm>
            <a:off x="725350" y="3079985"/>
            <a:ext cx="3199401" cy="1534121"/>
          </a:xfrm>
          <a:prstGeom prst="rect">
            <a:avLst/>
          </a:prstGeom>
          <a:noFill/>
          <a:ln>
            <a:noFill/>
          </a:ln>
        </p:spPr>
      </p:pic>
      <p:pic>
        <p:nvPicPr>
          <p:cNvPr id="324" name="Google Shape;324;p43"/>
          <p:cNvPicPr preferRelativeResize="0"/>
          <p:nvPr/>
        </p:nvPicPr>
        <p:blipFill>
          <a:blip r:embed="rId6">
            <a:alphaModFix/>
          </a:blip>
          <a:stretch>
            <a:fillRect/>
          </a:stretch>
        </p:blipFill>
        <p:spPr>
          <a:xfrm>
            <a:off x="4961213" y="3076490"/>
            <a:ext cx="3209123" cy="1541097"/>
          </a:xfrm>
          <a:prstGeom prst="rect">
            <a:avLst/>
          </a:prstGeom>
          <a:noFill/>
          <a:ln>
            <a:noFill/>
          </a:ln>
        </p:spPr>
      </p:pic>
      <p:sp>
        <p:nvSpPr>
          <p:cNvPr id="325" name="Google Shape;325;p43"/>
          <p:cNvSpPr txBox="1"/>
          <p:nvPr/>
        </p:nvSpPr>
        <p:spPr>
          <a:xfrm>
            <a:off x="888050" y="2688875"/>
            <a:ext cx="2874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Open Sans"/>
                <a:ea typeface="Open Sans"/>
                <a:cs typeface="Open Sans"/>
                <a:sym typeface="Open Sans"/>
              </a:rPr>
              <a:t>New Design My Project/ Shared Project Page</a:t>
            </a:r>
            <a:endParaRPr sz="1000">
              <a:latin typeface="Open Sans"/>
              <a:ea typeface="Open Sans"/>
              <a:cs typeface="Open Sans"/>
              <a:sym typeface="Open Sans"/>
            </a:endParaRPr>
          </a:p>
        </p:txBody>
      </p:sp>
      <p:sp>
        <p:nvSpPr>
          <p:cNvPr id="326" name="Google Shape;326;p43"/>
          <p:cNvSpPr txBox="1"/>
          <p:nvPr/>
        </p:nvSpPr>
        <p:spPr>
          <a:xfrm>
            <a:off x="5128763" y="2688875"/>
            <a:ext cx="2874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Open Sans"/>
                <a:ea typeface="Open Sans"/>
                <a:cs typeface="Open Sans"/>
                <a:sym typeface="Open Sans"/>
              </a:rPr>
              <a:t>Old Design My Project/ Shared Project Page</a:t>
            </a:r>
            <a:endParaRPr sz="1000">
              <a:latin typeface="Open Sans"/>
              <a:ea typeface="Open Sans"/>
              <a:cs typeface="Open Sans"/>
              <a:sym typeface="Open Sans"/>
            </a:endParaRPr>
          </a:p>
        </p:txBody>
      </p:sp>
      <p:sp>
        <p:nvSpPr>
          <p:cNvPr id="327" name="Google Shape;327;p43"/>
          <p:cNvSpPr txBox="1"/>
          <p:nvPr/>
        </p:nvSpPr>
        <p:spPr>
          <a:xfrm>
            <a:off x="888050" y="4614100"/>
            <a:ext cx="2874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Open Sans"/>
                <a:ea typeface="Open Sans"/>
                <a:cs typeface="Open Sans"/>
                <a:sym typeface="Open Sans"/>
              </a:rPr>
              <a:t>New Design of Project Subpages</a:t>
            </a:r>
            <a:endParaRPr sz="1000">
              <a:latin typeface="Open Sans"/>
              <a:ea typeface="Open Sans"/>
              <a:cs typeface="Open Sans"/>
              <a:sym typeface="Open Sans"/>
            </a:endParaRPr>
          </a:p>
        </p:txBody>
      </p:sp>
      <p:sp>
        <p:nvSpPr>
          <p:cNvPr id="328" name="Google Shape;328;p43"/>
          <p:cNvSpPr txBox="1"/>
          <p:nvPr/>
        </p:nvSpPr>
        <p:spPr>
          <a:xfrm>
            <a:off x="4826675" y="4614100"/>
            <a:ext cx="3478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Open Sans"/>
                <a:ea typeface="Open Sans"/>
                <a:cs typeface="Open Sans"/>
                <a:sym typeface="Open Sans"/>
              </a:rPr>
              <a:t>Old Design of Project Subpages</a:t>
            </a:r>
            <a:endParaRPr sz="1000">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Sprint - 7: Results Continue</a:t>
            </a:r>
            <a:endParaRPr/>
          </a:p>
        </p:txBody>
      </p:sp>
      <p:sp>
        <p:nvSpPr>
          <p:cNvPr id="334" name="Google Shape;334;p44"/>
          <p:cNvSpPr txBox="1"/>
          <p:nvPr/>
        </p:nvSpPr>
        <p:spPr>
          <a:xfrm>
            <a:off x="1159800" y="2836600"/>
            <a:ext cx="2874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Open Sans"/>
                <a:ea typeface="Open Sans"/>
                <a:cs typeface="Open Sans"/>
                <a:sym typeface="Open Sans"/>
              </a:rPr>
              <a:t>New design of Side Panel</a:t>
            </a:r>
            <a:endParaRPr sz="1000">
              <a:latin typeface="Open Sans"/>
              <a:ea typeface="Open Sans"/>
              <a:cs typeface="Open Sans"/>
              <a:sym typeface="Open Sans"/>
            </a:endParaRPr>
          </a:p>
        </p:txBody>
      </p:sp>
      <p:sp>
        <p:nvSpPr>
          <p:cNvPr id="335" name="Google Shape;335;p44"/>
          <p:cNvSpPr txBox="1"/>
          <p:nvPr/>
        </p:nvSpPr>
        <p:spPr>
          <a:xfrm>
            <a:off x="5292250" y="2836600"/>
            <a:ext cx="2598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Open Sans"/>
                <a:ea typeface="Open Sans"/>
                <a:cs typeface="Open Sans"/>
                <a:sym typeface="Open Sans"/>
              </a:rPr>
              <a:t>Old design of Side Panel</a:t>
            </a:r>
            <a:endParaRPr sz="1000">
              <a:latin typeface="Open Sans"/>
              <a:ea typeface="Open Sans"/>
              <a:cs typeface="Open Sans"/>
              <a:sym typeface="Open Sans"/>
            </a:endParaRPr>
          </a:p>
        </p:txBody>
      </p:sp>
      <p:pic>
        <p:nvPicPr>
          <p:cNvPr id="336" name="Google Shape;336;p44"/>
          <p:cNvPicPr preferRelativeResize="0"/>
          <p:nvPr/>
        </p:nvPicPr>
        <p:blipFill>
          <a:blip r:embed="rId3">
            <a:alphaModFix/>
          </a:blip>
          <a:stretch>
            <a:fillRect/>
          </a:stretch>
        </p:blipFill>
        <p:spPr>
          <a:xfrm>
            <a:off x="997100" y="1304825"/>
            <a:ext cx="3199401" cy="1531782"/>
          </a:xfrm>
          <a:prstGeom prst="rect">
            <a:avLst/>
          </a:prstGeom>
          <a:noFill/>
          <a:ln>
            <a:noFill/>
          </a:ln>
        </p:spPr>
      </p:pic>
      <p:pic>
        <p:nvPicPr>
          <p:cNvPr id="337" name="Google Shape;337;p44"/>
          <p:cNvPicPr preferRelativeResize="0"/>
          <p:nvPr/>
        </p:nvPicPr>
        <p:blipFill>
          <a:blip r:embed="rId4">
            <a:alphaModFix/>
          </a:blip>
          <a:stretch>
            <a:fillRect/>
          </a:stretch>
        </p:blipFill>
        <p:spPr>
          <a:xfrm>
            <a:off x="4996434" y="1304825"/>
            <a:ext cx="3189641" cy="1531775"/>
          </a:xfrm>
          <a:prstGeom prst="rect">
            <a:avLst/>
          </a:prstGeom>
          <a:noFill/>
          <a:ln>
            <a:noFill/>
          </a:ln>
        </p:spPr>
      </p:pic>
      <p:sp>
        <p:nvSpPr>
          <p:cNvPr id="338" name="Google Shape;338;p44"/>
          <p:cNvSpPr txBox="1"/>
          <p:nvPr/>
        </p:nvSpPr>
        <p:spPr>
          <a:xfrm>
            <a:off x="4433775" y="3546875"/>
            <a:ext cx="24273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Open Sans"/>
                <a:ea typeface="Open Sans"/>
                <a:cs typeface="Open Sans"/>
                <a:sym typeface="Open Sans"/>
              </a:rPr>
              <a:t>Project Chat Page</a:t>
            </a:r>
            <a:endParaRPr sz="1000">
              <a:latin typeface="Open Sans"/>
              <a:ea typeface="Open Sans"/>
              <a:cs typeface="Open Sans"/>
              <a:sym typeface="Open Sans"/>
            </a:endParaRPr>
          </a:p>
          <a:p>
            <a:pPr indent="0" lvl="0" marL="0" rtl="0" algn="ctr">
              <a:spcBef>
                <a:spcPts val="0"/>
              </a:spcBef>
              <a:spcAft>
                <a:spcPts val="0"/>
              </a:spcAft>
              <a:buNone/>
            </a:pPr>
            <a:r>
              <a:t/>
            </a:r>
            <a:endParaRPr sz="1000">
              <a:latin typeface="Open Sans"/>
              <a:ea typeface="Open Sans"/>
              <a:cs typeface="Open Sans"/>
              <a:sym typeface="Open Sans"/>
            </a:endParaRPr>
          </a:p>
          <a:p>
            <a:pPr indent="0" lvl="0" marL="0" rtl="0" algn="l">
              <a:spcBef>
                <a:spcPts val="0"/>
              </a:spcBef>
              <a:spcAft>
                <a:spcPts val="0"/>
              </a:spcAft>
              <a:buNone/>
            </a:pPr>
            <a:r>
              <a:rPr lang="en" sz="1000">
                <a:latin typeface="Open Sans"/>
                <a:ea typeface="Open Sans"/>
                <a:cs typeface="Open Sans"/>
                <a:sym typeface="Open Sans"/>
              </a:rPr>
              <a:t>Users can chat with shared members. Each project has its own chat screen.</a:t>
            </a:r>
            <a:endParaRPr sz="1000">
              <a:latin typeface="Open Sans"/>
              <a:ea typeface="Open Sans"/>
              <a:cs typeface="Open Sans"/>
              <a:sym typeface="Open Sans"/>
            </a:endParaRPr>
          </a:p>
        </p:txBody>
      </p:sp>
      <p:pic>
        <p:nvPicPr>
          <p:cNvPr id="339" name="Google Shape;339;p44"/>
          <p:cNvPicPr preferRelativeResize="0"/>
          <p:nvPr/>
        </p:nvPicPr>
        <p:blipFill>
          <a:blip r:embed="rId5">
            <a:alphaModFix/>
          </a:blip>
          <a:stretch>
            <a:fillRect/>
          </a:stretch>
        </p:blipFill>
        <p:spPr>
          <a:xfrm>
            <a:off x="1002000" y="3282050"/>
            <a:ext cx="3189651" cy="153178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5"/>
          <p:cNvSpPr txBox="1"/>
          <p:nvPr>
            <p:ph type="title"/>
          </p:nvPr>
        </p:nvSpPr>
        <p:spPr>
          <a:xfrm>
            <a:off x="311700" y="445025"/>
            <a:ext cx="38379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Sprint 7</a:t>
            </a:r>
            <a:endParaRPr/>
          </a:p>
        </p:txBody>
      </p:sp>
      <p:sp>
        <p:nvSpPr>
          <p:cNvPr id="345" name="Google Shape;345;p45"/>
          <p:cNvSpPr txBox="1"/>
          <p:nvPr>
            <p:ph idx="1" type="body"/>
          </p:nvPr>
        </p:nvSpPr>
        <p:spPr>
          <a:xfrm>
            <a:off x="311700" y="1665250"/>
            <a:ext cx="3837900" cy="3142500"/>
          </a:xfrm>
          <a:prstGeom prst="rect">
            <a:avLst/>
          </a:prstGeom>
        </p:spPr>
        <p:txBody>
          <a:bodyPr anchorCtr="0" anchor="t" bIns="91425" lIns="91425" spcFirstLastPara="1" rIns="91425" wrap="square" tIns="91425">
            <a:normAutofit fontScale="77500" lnSpcReduction="20000"/>
          </a:bodyPr>
          <a:lstStyle/>
          <a:p>
            <a:pPr indent="-317182" lvl="0" marL="457200" rtl="0" algn="l">
              <a:spcBef>
                <a:spcPts val="0"/>
              </a:spcBef>
              <a:spcAft>
                <a:spcPts val="0"/>
              </a:spcAft>
              <a:buClr>
                <a:srgbClr val="000000"/>
              </a:buClr>
              <a:buSzPct val="100000"/>
              <a:buFont typeface="Lora"/>
              <a:buChar char="●"/>
            </a:pPr>
            <a:r>
              <a:rPr lang="en">
                <a:solidFill>
                  <a:srgbClr val="000000"/>
                </a:solidFill>
                <a:latin typeface="Lora"/>
                <a:ea typeface="Lora"/>
                <a:cs typeface="Lora"/>
                <a:sym typeface="Lora"/>
              </a:rPr>
              <a:t>Completed feature: Chat</a:t>
            </a:r>
            <a:endParaRPr>
              <a:solidFill>
                <a:srgbClr val="000000"/>
              </a:solidFill>
              <a:latin typeface="Lora"/>
              <a:ea typeface="Lora"/>
              <a:cs typeface="Lora"/>
              <a:sym typeface="Lora"/>
            </a:endParaRPr>
          </a:p>
          <a:p>
            <a:pPr indent="-317182" lvl="0" marL="457200" rtl="0" algn="l">
              <a:spcBef>
                <a:spcPts val="1000"/>
              </a:spcBef>
              <a:spcAft>
                <a:spcPts val="0"/>
              </a:spcAft>
              <a:buClr>
                <a:srgbClr val="000000"/>
              </a:buClr>
              <a:buSzPct val="100000"/>
              <a:buFont typeface="Lora"/>
              <a:buChar char="●"/>
            </a:pPr>
            <a:r>
              <a:rPr lang="en">
                <a:solidFill>
                  <a:srgbClr val="000000"/>
                </a:solidFill>
                <a:latin typeface="Lora"/>
                <a:ea typeface="Lora"/>
                <a:cs typeface="Lora"/>
                <a:sym typeface="Lora"/>
              </a:rPr>
              <a:t>New design</a:t>
            </a:r>
            <a:endParaRPr>
              <a:solidFill>
                <a:srgbClr val="000000"/>
              </a:solidFill>
              <a:latin typeface="Lora"/>
              <a:ea typeface="Lora"/>
              <a:cs typeface="Lora"/>
              <a:sym typeface="Lora"/>
            </a:endParaRPr>
          </a:p>
          <a:p>
            <a:pPr indent="-317182" lvl="0" marL="457200" rtl="0" algn="l">
              <a:spcBef>
                <a:spcPts val="1000"/>
              </a:spcBef>
              <a:spcAft>
                <a:spcPts val="0"/>
              </a:spcAft>
              <a:buClr>
                <a:srgbClr val="000000"/>
              </a:buClr>
              <a:buSzPct val="100000"/>
              <a:buFont typeface="Lora"/>
              <a:buChar char="●"/>
            </a:pPr>
            <a:r>
              <a:rPr lang="en">
                <a:solidFill>
                  <a:srgbClr val="000000"/>
                </a:solidFill>
                <a:latin typeface="Lora"/>
                <a:ea typeface="Lora"/>
                <a:cs typeface="Lora"/>
                <a:sym typeface="Lora"/>
              </a:rPr>
              <a:t>We developed the frontend and backend for the Chat feature</a:t>
            </a:r>
            <a:endParaRPr>
              <a:solidFill>
                <a:srgbClr val="000000"/>
              </a:solidFill>
              <a:latin typeface="Lora"/>
              <a:ea typeface="Lora"/>
              <a:cs typeface="Lora"/>
              <a:sym typeface="Lora"/>
            </a:endParaRPr>
          </a:p>
          <a:p>
            <a:pPr indent="-297497" lvl="1" marL="914400" rtl="0" algn="l">
              <a:spcBef>
                <a:spcPts val="1000"/>
              </a:spcBef>
              <a:spcAft>
                <a:spcPts val="0"/>
              </a:spcAft>
              <a:buClr>
                <a:srgbClr val="000000"/>
              </a:buClr>
              <a:buSzPct val="100000"/>
              <a:buFont typeface="Lora"/>
              <a:buChar char="○"/>
            </a:pPr>
            <a:r>
              <a:rPr lang="en">
                <a:solidFill>
                  <a:srgbClr val="000000"/>
                </a:solidFill>
                <a:latin typeface="Lora"/>
                <a:ea typeface="Lora"/>
                <a:cs typeface="Lora"/>
                <a:sym typeface="Lora"/>
              </a:rPr>
              <a:t>Easify will create a chat group while creating the project</a:t>
            </a:r>
            <a:endParaRPr>
              <a:solidFill>
                <a:srgbClr val="000000"/>
              </a:solidFill>
              <a:latin typeface="Lora"/>
              <a:ea typeface="Lora"/>
              <a:cs typeface="Lora"/>
              <a:sym typeface="Lora"/>
            </a:endParaRPr>
          </a:p>
          <a:p>
            <a:pPr indent="-297497" lvl="1" marL="914400" rtl="0" algn="l">
              <a:spcBef>
                <a:spcPts val="1000"/>
              </a:spcBef>
              <a:spcAft>
                <a:spcPts val="0"/>
              </a:spcAft>
              <a:buClr>
                <a:srgbClr val="000000"/>
              </a:buClr>
              <a:buSzPct val="100000"/>
              <a:buFont typeface="Lora"/>
              <a:buChar char="○"/>
            </a:pPr>
            <a:r>
              <a:rPr lang="en">
                <a:solidFill>
                  <a:srgbClr val="000000"/>
                </a:solidFill>
                <a:latin typeface="Lora"/>
                <a:ea typeface="Lora"/>
                <a:cs typeface="Lora"/>
                <a:sym typeface="Lora"/>
              </a:rPr>
              <a:t>Easify users can chat with project members</a:t>
            </a:r>
            <a:endParaRPr>
              <a:solidFill>
                <a:srgbClr val="000000"/>
              </a:solidFill>
              <a:latin typeface="Lora"/>
              <a:ea typeface="Lora"/>
              <a:cs typeface="Lora"/>
              <a:sym typeface="Lora"/>
            </a:endParaRPr>
          </a:p>
          <a:p>
            <a:pPr indent="-297497" lvl="1" marL="914400" rtl="0" algn="l">
              <a:spcBef>
                <a:spcPts val="1000"/>
              </a:spcBef>
              <a:spcAft>
                <a:spcPts val="0"/>
              </a:spcAft>
              <a:buClr>
                <a:srgbClr val="000000"/>
              </a:buClr>
              <a:buSzPct val="100000"/>
              <a:buFont typeface="Lora"/>
              <a:buChar char="○"/>
            </a:pPr>
            <a:r>
              <a:rPr lang="en">
                <a:solidFill>
                  <a:srgbClr val="000000"/>
                </a:solidFill>
                <a:latin typeface="Lora"/>
                <a:ea typeface="Lora"/>
                <a:cs typeface="Lora"/>
                <a:sym typeface="Lora"/>
              </a:rPr>
              <a:t>Each project has its own chat screen</a:t>
            </a:r>
            <a:endParaRPr>
              <a:solidFill>
                <a:srgbClr val="000000"/>
              </a:solidFill>
              <a:latin typeface="Lora"/>
              <a:ea typeface="Lora"/>
              <a:cs typeface="Lora"/>
              <a:sym typeface="Lora"/>
            </a:endParaRPr>
          </a:p>
          <a:p>
            <a:pPr indent="-317182" lvl="0" marL="457200" rtl="0" algn="l">
              <a:spcBef>
                <a:spcPts val="1000"/>
              </a:spcBef>
              <a:spcAft>
                <a:spcPts val="1000"/>
              </a:spcAft>
              <a:buClr>
                <a:srgbClr val="000000"/>
              </a:buClr>
              <a:buSzPct val="100000"/>
              <a:buFont typeface="Lora"/>
              <a:buChar char="●"/>
            </a:pPr>
            <a:r>
              <a:rPr lang="en">
                <a:solidFill>
                  <a:srgbClr val="000000"/>
                </a:solidFill>
                <a:latin typeface="Lora"/>
                <a:ea typeface="Lora"/>
                <a:cs typeface="Lora"/>
                <a:sym typeface="Lora"/>
              </a:rPr>
              <a:t>Easify users can now open any feature by going to feature’s unique url</a:t>
            </a:r>
            <a:endParaRPr>
              <a:solidFill>
                <a:srgbClr val="000000"/>
              </a:solidFill>
              <a:latin typeface="Lora"/>
              <a:ea typeface="Lora"/>
              <a:cs typeface="Lora"/>
              <a:sym typeface="Lora"/>
            </a:endParaRPr>
          </a:p>
        </p:txBody>
      </p:sp>
      <p:sp>
        <p:nvSpPr>
          <p:cNvPr id="346" name="Google Shape;346;p45"/>
          <p:cNvSpPr txBox="1"/>
          <p:nvPr>
            <p:ph idx="1" type="body"/>
          </p:nvPr>
        </p:nvSpPr>
        <p:spPr>
          <a:xfrm>
            <a:off x="4994400" y="1665350"/>
            <a:ext cx="3837900" cy="31425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Clr>
                <a:srgbClr val="000000"/>
              </a:buClr>
              <a:buSzPct val="100000"/>
              <a:buFont typeface="Lora"/>
              <a:buChar char="●"/>
            </a:pPr>
            <a:r>
              <a:rPr lang="en">
                <a:solidFill>
                  <a:srgbClr val="000000"/>
                </a:solidFill>
                <a:latin typeface="Lora"/>
                <a:ea typeface="Lora"/>
                <a:cs typeface="Lora"/>
                <a:sym typeface="Lora"/>
              </a:rPr>
              <a:t>Completed feature:  Email Authentication, Forgot Password, Profile Settings</a:t>
            </a:r>
            <a:r>
              <a:rPr lang="en">
                <a:solidFill>
                  <a:srgbClr val="000000"/>
                </a:solidFill>
                <a:latin typeface="Lora"/>
                <a:ea typeface="Lora"/>
                <a:cs typeface="Lora"/>
                <a:sym typeface="Lora"/>
              </a:rPr>
              <a:t>, Project Settings</a:t>
            </a:r>
            <a:endParaRPr>
              <a:solidFill>
                <a:srgbClr val="000000"/>
              </a:solidFill>
              <a:latin typeface="Lora"/>
              <a:ea typeface="Lora"/>
              <a:cs typeface="Lora"/>
              <a:sym typeface="Lora"/>
            </a:endParaRPr>
          </a:p>
          <a:p>
            <a:pPr indent="-325755" lvl="0" marL="457200" rtl="0" algn="l">
              <a:spcBef>
                <a:spcPts val="1000"/>
              </a:spcBef>
              <a:spcAft>
                <a:spcPts val="0"/>
              </a:spcAft>
              <a:buClr>
                <a:srgbClr val="000000"/>
              </a:buClr>
              <a:buSzPct val="100000"/>
              <a:buFont typeface="Lora"/>
              <a:buChar char="●"/>
            </a:pPr>
            <a:r>
              <a:rPr lang="en">
                <a:solidFill>
                  <a:srgbClr val="000000"/>
                </a:solidFill>
                <a:latin typeface="Lora"/>
                <a:ea typeface="Lora"/>
                <a:cs typeface="Lora"/>
                <a:sym typeface="Lora"/>
              </a:rPr>
              <a:t>Database live on AWS Server</a:t>
            </a:r>
            <a:endParaRPr>
              <a:solidFill>
                <a:srgbClr val="000000"/>
              </a:solidFill>
              <a:latin typeface="Lora"/>
              <a:ea typeface="Lora"/>
              <a:cs typeface="Lora"/>
              <a:sym typeface="Lora"/>
            </a:endParaRPr>
          </a:p>
          <a:p>
            <a:pPr indent="-325755" lvl="0" marL="457200" rtl="0" algn="l">
              <a:spcBef>
                <a:spcPts val="1000"/>
              </a:spcBef>
              <a:spcAft>
                <a:spcPts val="0"/>
              </a:spcAft>
              <a:buClr>
                <a:srgbClr val="000000"/>
              </a:buClr>
              <a:buSzPct val="100000"/>
              <a:buFont typeface="Lora"/>
              <a:buChar char="●"/>
            </a:pPr>
            <a:r>
              <a:rPr lang="en">
                <a:solidFill>
                  <a:srgbClr val="000000"/>
                </a:solidFill>
                <a:latin typeface="Lora"/>
                <a:ea typeface="Lora"/>
                <a:cs typeface="Lora"/>
                <a:sym typeface="Lora"/>
              </a:rPr>
              <a:t>We developed the frontend and backend for the above feature</a:t>
            </a:r>
            <a:endParaRPr>
              <a:solidFill>
                <a:srgbClr val="000000"/>
              </a:solidFill>
              <a:latin typeface="Lora"/>
              <a:ea typeface="Lora"/>
              <a:cs typeface="Lora"/>
              <a:sym typeface="Lora"/>
            </a:endParaRPr>
          </a:p>
          <a:p>
            <a:pPr indent="-304165" lvl="1" marL="914400" rtl="0" algn="l">
              <a:spcBef>
                <a:spcPts val="1000"/>
              </a:spcBef>
              <a:spcAft>
                <a:spcPts val="0"/>
              </a:spcAft>
              <a:buClr>
                <a:srgbClr val="000000"/>
              </a:buClr>
              <a:buSzPct val="100000"/>
              <a:buFont typeface="Lora"/>
              <a:buChar char="○"/>
            </a:pPr>
            <a:r>
              <a:rPr lang="en">
                <a:solidFill>
                  <a:srgbClr val="000000"/>
                </a:solidFill>
                <a:latin typeface="Lora"/>
                <a:ea typeface="Lora"/>
                <a:cs typeface="Lora"/>
                <a:sym typeface="Lora"/>
              </a:rPr>
              <a:t>Easify users can change their password using email authentication </a:t>
            </a:r>
            <a:endParaRPr>
              <a:solidFill>
                <a:srgbClr val="000000"/>
              </a:solidFill>
              <a:latin typeface="Lora"/>
              <a:ea typeface="Lora"/>
              <a:cs typeface="Lora"/>
              <a:sym typeface="Lora"/>
            </a:endParaRPr>
          </a:p>
          <a:p>
            <a:pPr indent="-304165" lvl="1" marL="914400" rtl="0" algn="l">
              <a:spcBef>
                <a:spcPts val="1000"/>
              </a:spcBef>
              <a:spcAft>
                <a:spcPts val="0"/>
              </a:spcAft>
              <a:buClr>
                <a:srgbClr val="000000"/>
              </a:buClr>
              <a:buSzPct val="100000"/>
              <a:buFont typeface="Lora"/>
              <a:buChar char="○"/>
            </a:pPr>
            <a:r>
              <a:rPr lang="en">
                <a:solidFill>
                  <a:srgbClr val="000000"/>
                </a:solidFill>
                <a:latin typeface="Lora"/>
                <a:ea typeface="Lora"/>
                <a:cs typeface="Lora"/>
                <a:sym typeface="Lora"/>
              </a:rPr>
              <a:t>Project can be share-unshare with other users</a:t>
            </a:r>
            <a:endParaRPr>
              <a:solidFill>
                <a:srgbClr val="000000"/>
              </a:solidFill>
              <a:latin typeface="Lora"/>
              <a:ea typeface="Lora"/>
              <a:cs typeface="Lora"/>
              <a:sym typeface="Lora"/>
            </a:endParaRPr>
          </a:p>
          <a:p>
            <a:pPr indent="-304165" lvl="1" marL="914400" rtl="0" algn="l">
              <a:spcBef>
                <a:spcPts val="1000"/>
              </a:spcBef>
              <a:spcAft>
                <a:spcPts val="1000"/>
              </a:spcAft>
              <a:buClr>
                <a:srgbClr val="000000"/>
              </a:buClr>
              <a:buSzPct val="100000"/>
              <a:buFont typeface="Lora"/>
              <a:buChar char="○"/>
            </a:pPr>
            <a:r>
              <a:rPr lang="en">
                <a:solidFill>
                  <a:srgbClr val="000000"/>
                </a:solidFill>
                <a:latin typeface="Lora"/>
                <a:ea typeface="Lora"/>
                <a:cs typeface="Lora"/>
                <a:sym typeface="Lora"/>
              </a:rPr>
              <a:t>Forgot password feature is also there </a:t>
            </a:r>
            <a:endParaRPr>
              <a:solidFill>
                <a:srgbClr val="000000"/>
              </a:solidFill>
              <a:latin typeface="Lora"/>
              <a:ea typeface="Lora"/>
              <a:cs typeface="Lora"/>
              <a:sym typeface="Lora"/>
            </a:endParaRPr>
          </a:p>
        </p:txBody>
      </p:sp>
      <p:sp>
        <p:nvSpPr>
          <p:cNvPr id="347" name="Google Shape;347;p45"/>
          <p:cNvSpPr txBox="1"/>
          <p:nvPr>
            <p:ph type="title"/>
          </p:nvPr>
        </p:nvSpPr>
        <p:spPr>
          <a:xfrm>
            <a:off x="4994400" y="445025"/>
            <a:ext cx="38379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Sprint 8</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Improvement</a:t>
            </a:r>
            <a:r>
              <a:rPr lang="en"/>
              <a:t> from the Professor’s Feedback</a:t>
            </a:r>
            <a:endParaRPr/>
          </a:p>
        </p:txBody>
      </p:sp>
      <p:sp>
        <p:nvSpPr>
          <p:cNvPr id="353" name="Google Shape;353;p46"/>
          <p:cNvSpPr txBox="1"/>
          <p:nvPr>
            <p:ph idx="1" type="body"/>
          </p:nvPr>
        </p:nvSpPr>
        <p:spPr>
          <a:xfrm>
            <a:off x="311700" y="1266325"/>
            <a:ext cx="8520600" cy="36891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000000"/>
              </a:buClr>
              <a:buSzPts val="1400"/>
              <a:buFont typeface="Lora"/>
              <a:buAutoNum type="arabicParenR"/>
            </a:pPr>
            <a:r>
              <a:rPr lang="en" sz="1400">
                <a:solidFill>
                  <a:srgbClr val="000000"/>
                </a:solidFill>
                <a:latin typeface="Lora"/>
                <a:ea typeface="Lora"/>
                <a:cs typeface="Lora"/>
                <a:sym typeface="Lora"/>
              </a:rPr>
              <a:t>Write slide number in the “Improvement from the Professor’s Feedback” slide for each improvement - slide 33</a:t>
            </a:r>
            <a:endParaRPr sz="1400">
              <a:solidFill>
                <a:srgbClr val="000000"/>
              </a:solidFill>
              <a:latin typeface="Lora"/>
              <a:ea typeface="Lora"/>
              <a:cs typeface="Lora"/>
              <a:sym typeface="Lora"/>
            </a:endParaRPr>
          </a:p>
          <a:p>
            <a:pPr indent="-317500" lvl="0" marL="457200" rtl="0" algn="l">
              <a:spcBef>
                <a:spcPts val="0"/>
              </a:spcBef>
              <a:spcAft>
                <a:spcPts val="0"/>
              </a:spcAft>
              <a:buClr>
                <a:srgbClr val="000000"/>
              </a:buClr>
              <a:buSzPts val="1400"/>
              <a:buFont typeface="Lora"/>
              <a:buAutoNum type="arabicParenR"/>
            </a:pPr>
            <a:r>
              <a:rPr lang="en" sz="1400">
                <a:solidFill>
                  <a:srgbClr val="000000"/>
                </a:solidFill>
                <a:latin typeface="Lora"/>
                <a:ea typeface="Lora"/>
                <a:cs typeface="Lora"/>
                <a:sym typeface="Lora"/>
              </a:rPr>
              <a:t>Show current sprint user stories and future sprint user stories in product backlog - slide 34</a:t>
            </a:r>
            <a:endParaRPr sz="1400">
              <a:solidFill>
                <a:srgbClr val="000000"/>
              </a:solidFill>
              <a:latin typeface="Lora"/>
              <a:ea typeface="Lora"/>
              <a:cs typeface="Lora"/>
              <a:sym typeface="Lora"/>
            </a:endParaRPr>
          </a:p>
          <a:p>
            <a:pPr indent="-317500" lvl="0" marL="457200" rtl="0" algn="l">
              <a:spcBef>
                <a:spcPts val="0"/>
              </a:spcBef>
              <a:spcAft>
                <a:spcPts val="0"/>
              </a:spcAft>
              <a:buClr>
                <a:srgbClr val="000000"/>
              </a:buClr>
              <a:buSzPts val="1400"/>
              <a:buFont typeface="Lora"/>
              <a:buAutoNum type="arabicParenR"/>
            </a:pPr>
            <a:r>
              <a:rPr lang="en" sz="1400">
                <a:solidFill>
                  <a:srgbClr val="000000"/>
                </a:solidFill>
                <a:latin typeface="Lora"/>
                <a:ea typeface="Lora"/>
                <a:cs typeface="Lora"/>
                <a:sym typeface="Lora"/>
              </a:rPr>
              <a:t>Write more details in retrospective - slide 45</a:t>
            </a:r>
            <a:endParaRPr sz="1400">
              <a:solidFill>
                <a:srgbClr val="000000"/>
              </a:solidFill>
              <a:latin typeface="Lora"/>
              <a:ea typeface="Lora"/>
              <a:cs typeface="Lora"/>
              <a:sym typeface="Lora"/>
            </a:endParaRPr>
          </a:p>
          <a:p>
            <a:pPr indent="0" lvl="0" marL="0" rtl="0" algn="l">
              <a:spcBef>
                <a:spcPts val="1200"/>
              </a:spcBef>
              <a:spcAft>
                <a:spcPts val="1200"/>
              </a:spcAft>
              <a:buNone/>
            </a:pPr>
            <a:r>
              <a:t/>
            </a:r>
            <a:endParaRPr sz="1400">
              <a:solidFill>
                <a:srgbClr val="000000"/>
              </a:solidFill>
              <a:latin typeface="Lora"/>
              <a:ea typeface="Lora"/>
              <a:cs typeface="Lora"/>
              <a:sym typeface="Lor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7"/>
          <p:cNvSpPr txBox="1"/>
          <p:nvPr>
            <p:ph type="title"/>
          </p:nvPr>
        </p:nvSpPr>
        <p:spPr>
          <a:xfrm>
            <a:off x="311700" y="445025"/>
            <a:ext cx="8520600" cy="569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Product Backlog</a:t>
            </a:r>
            <a:endParaRPr/>
          </a:p>
        </p:txBody>
      </p:sp>
      <p:graphicFrame>
        <p:nvGraphicFramePr>
          <p:cNvPr id="359" name="Google Shape;359;p47"/>
          <p:cNvGraphicFramePr/>
          <p:nvPr/>
        </p:nvGraphicFramePr>
        <p:xfrm>
          <a:off x="1009700" y="1309500"/>
          <a:ext cx="3000000" cy="3000000"/>
        </p:xfrm>
        <a:graphic>
          <a:graphicData uri="http://schemas.openxmlformats.org/drawingml/2006/table">
            <a:tbl>
              <a:tblPr>
                <a:noFill/>
                <a:tableStyleId>{FA34906C-9D3B-41FA-BB9F-2145C4E300C3}</a:tableStyleId>
              </a:tblPr>
              <a:tblGrid>
                <a:gridCol w="587625"/>
                <a:gridCol w="937650"/>
                <a:gridCol w="3893400"/>
                <a:gridCol w="579125"/>
                <a:gridCol w="589575"/>
                <a:gridCol w="537225"/>
              </a:tblGrid>
              <a:tr h="285975">
                <a:tc>
                  <a:txBody>
                    <a:bodyPr/>
                    <a:lstStyle/>
                    <a:p>
                      <a:pPr indent="0" lvl="0" marL="0" rtl="0" algn="ctr">
                        <a:lnSpc>
                          <a:spcPct val="115000"/>
                        </a:lnSpc>
                        <a:spcBef>
                          <a:spcPts val="0"/>
                        </a:spcBef>
                        <a:spcAft>
                          <a:spcPts val="0"/>
                        </a:spcAft>
                        <a:buNone/>
                      </a:pPr>
                      <a:r>
                        <a:rPr b="1" lang="en" sz="900">
                          <a:latin typeface="Lora"/>
                          <a:ea typeface="Lora"/>
                          <a:cs typeface="Lora"/>
                          <a:sym typeface="Lora"/>
                        </a:rPr>
                        <a:t>ID</a:t>
                      </a:r>
                      <a:endParaRPr b="1"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b="1" lang="en" sz="900">
                          <a:latin typeface="Lora"/>
                          <a:ea typeface="Lora"/>
                          <a:cs typeface="Lora"/>
                          <a:sym typeface="Lora"/>
                        </a:rPr>
                        <a:t>Feature</a:t>
                      </a:r>
                      <a:endParaRPr b="1"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b="1" lang="en" sz="900">
                          <a:latin typeface="Lora"/>
                          <a:ea typeface="Lora"/>
                          <a:cs typeface="Lora"/>
                          <a:sym typeface="Lora"/>
                        </a:rPr>
                        <a:t>Item</a:t>
                      </a:r>
                      <a:endParaRPr b="1"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b="1" lang="en" sz="900">
                          <a:latin typeface="Lora"/>
                          <a:ea typeface="Lora"/>
                          <a:cs typeface="Lora"/>
                          <a:sym typeface="Lora"/>
                        </a:rPr>
                        <a:t>Priority</a:t>
                      </a:r>
                      <a:endParaRPr b="1"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b="1" lang="en" sz="900">
                          <a:latin typeface="Lora"/>
                          <a:ea typeface="Lora"/>
                          <a:cs typeface="Lora"/>
                          <a:sym typeface="Lora"/>
                        </a:rPr>
                        <a:t>Sprint</a:t>
                      </a:r>
                      <a:endParaRPr b="1"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b="1" lang="en" sz="900">
                          <a:latin typeface="Lora"/>
                          <a:ea typeface="Lora"/>
                          <a:cs typeface="Lora"/>
                          <a:sym typeface="Lora"/>
                        </a:rPr>
                        <a:t>Status</a:t>
                      </a:r>
                      <a:endParaRPr b="1"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9900"/>
                    </a:solidFill>
                  </a:tcPr>
                </a:tc>
              </a:tr>
              <a:tr h="517475">
                <a:tc>
                  <a:txBody>
                    <a:bodyPr/>
                    <a:lstStyle/>
                    <a:p>
                      <a:pPr indent="0" lvl="0" marL="0" rtl="0" algn="ctr">
                        <a:lnSpc>
                          <a:spcPct val="115000"/>
                        </a:lnSpc>
                        <a:spcBef>
                          <a:spcPts val="0"/>
                        </a:spcBef>
                        <a:spcAft>
                          <a:spcPts val="0"/>
                        </a:spcAft>
                        <a:buNone/>
                      </a:pPr>
                      <a:r>
                        <a:rPr lang="en" sz="900">
                          <a:latin typeface="Lora"/>
                          <a:ea typeface="Lora"/>
                          <a:cs typeface="Lora"/>
                          <a:sym typeface="Lora"/>
                        </a:rPr>
                        <a:t>EAS-2</a:t>
                      </a:r>
                      <a:endParaRPr sz="900">
                        <a:latin typeface="Lora"/>
                        <a:ea typeface="Lora"/>
                        <a:cs typeface="Lora"/>
                        <a:sym typeface="Lora"/>
                      </a:endParaRPr>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Register</a:t>
                      </a:r>
                      <a:endParaRPr sz="900">
                        <a:latin typeface="Lora"/>
                        <a:ea typeface="Lora"/>
                        <a:cs typeface="Lora"/>
                        <a:sym typeface="Lora"/>
                      </a:endParaRPr>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As a new user, I want to be able to receive authentication email so that the system can authenticate me</a:t>
                      </a:r>
                      <a:endParaRPr sz="900">
                        <a:latin typeface="Lora"/>
                        <a:ea typeface="Lora"/>
                        <a:cs typeface="Lora"/>
                        <a:sym typeface="Lora"/>
                      </a:endParaRPr>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Mid</a:t>
                      </a:r>
                      <a:endParaRPr sz="900">
                        <a:latin typeface="Lora"/>
                        <a:ea typeface="Lora"/>
                        <a:cs typeface="Lora"/>
                        <a:sym typeface="Lora"/>
                      </a:endParaRPr>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Sprint 8</a:t>
                      </a:r>
                      <a:endParaRPr sz="900">
                        <a:latin typeface="Lora"/>
                        <a:ea typeface="Lora"/>
                        <a:cs typeface="Lora"/>
                        <a:sym typeface="Lora"/>
                      </a:endParaRPr>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748950">
                <a:tc>
                  <a:txBody>
                    <a:bodyPr/>
                    <a:lstStyle/>
                    <a:p>
                      <a:pPr indent="0" lvl="0" marL="0" rtl="0" algn="ctr">
                        <a:lnSpc>
                          <a:spcPct val="115000"/>
                        </a:lnSpc>
                        <a:spcBef>
                          <a:spcPts val="0"/>
                        </a:spcBef>
                        <a:spcAft>
                          <a:spcPts val="0"/>
                        </a:spcAft>
                        <a:buNone/>
                      </a:pPr>
                      <a:r>
                        <a:rPr lang="en" sz="900">
                          <a:latin typeface="Lora"/>
                          <a:ea typeface="Lora"/>
                          <a:cs typeface="Lora"/>
                          <a:sym typeface="Lora"/>
                        </a:rPr>
                        <a:t>EAS-4</a:t>
                      </a:r>
                      <a:endParaRPr sz="900">
                        <a:latin typeface="Lora"/>
                        <a:ea typeface="Lora"/>
                        <a:cs typeface="Lora"/>
                        <a:sym typeface="Lora"/>
                      </a:endParaRPr>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Login</a:t>
                      </a:r>
                      <a:endParaRPr sz="900">
                        <a:latin typeface="Lora"/>
                        <a:ea typeface="Lora"/>
                        <a:cs typeface="Lora"/>
                        <a:sym typeface="Lora"/>
                      </a:endParaRPr>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As a registered user, I want to be able to request for change the password if I forgot it so that I don't lose my account and data</a:t>
                      </a:r>
                      <a:endParaRPr sz="900">
                        <a:latin typeface="Lora"/>
                        <a:ea typeface="Lora"/>
                        <a:cs typeface="Lora"/>
                        <a:sym typeface="Lora"/>
                      </a:endParaRPr>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Mid</a:t>
                      </a:r>
                      <a:endParaRPr sz="900">
                        <a:latin typeface="Lora"/>
                        <a:ea typeface="Lora"/>
                        <a:cs typeface="Lora"/>
                        <a:sym typeface="Lora"/>
                      </a:endParaRPr>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Sprint 8</a:t>
                      </a:r>
                      <a:endParaRPr sz="900">
                        <a:latin typeface="Lora"/>
                        <a:ea typeface="Lora"/>
                        <a:cs typeface="Lora"/>
                        <a:sym typeface="Lora"/>
                      </a:endParaRPr>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r>
              <a:tr h="517475">
                <a:tc>
                  <a:txBody>
                    <a:bodyPr/>
                    <a:lstStyle/>
                    <a:p>
                      <a:pPr indent="0" lvl="0" marL="0" rtl="0" algn="ctr">
                        <a:lnSpc>
                          <a:spcPct val="115000"/>
                        </a:lnSpc>
                        <a:spcBef>
                          <a:spcPts val="0"/>
                        </a:spcBef>
                        <a:spcAft>
                          <a:spcPts val="0"/>
                        </a:spcAft>
                        <a:buNone/>
                      </a:pPr>
                      <a:r>
                        <a:rPr lang="en" sz="900">
                          <a:latin typeface="Lora"/>
                          <a:ea typeface="Lora"/>
                          <a:cs typeface="Lora"/>
                          <a:sym typeface="Lora"/>
                        </a:rPr>
                        <a:t>EAS-6</a:t>
                      </a:r>
                      <a:endParaRPr sz="900">
                        <a:latin typeface="Lora"/>
                        <a:ea typeface="Lora"/>
                        <a:cs typeface="Lora"/>
                        <a:sym typeface="Lora"/>
                      </a:endParaRPr>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Profile Settings</a:t>
                      </a:r>
                      <a:endParaRPr sz="900">
                        <a:latin typeface="Lora"/>
                        <a:ea typeface="Lora"/>
                        <a:cs typeface="Lora"/>
                        <a:sym typeface="Lora"/>
                      </a:endParaRPr>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As a user, I want to be able to edit my details such as name and profile photo so that I can edit my profile</a:t>
                      </a:r>
                      <a:endParaRPr sz="900">
                        <a:latin typeface="Lora"/>
                        <a:ea typeface="Lora"/>
                        <a:cs typeface="Lora"/>
                        <a:sym typeface="Lora"/>
                      </a:endParaRPr>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Low</a:t>
                      </a:r>
                      <a:endParaRPr sz="900">
                        <a:latin typeface="Lora"/>
                        <a:ea typeface="Lora"/>
                        <a:cs typeface="Lora"/>
                        <a:sym typeface="Lora"/>
                      </a:endParaRPr>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Sprint 8</a:t>
                      </a:r>
                      <a:endParaRPr sz="900">
                        <a:latin typeface="Lora"/>
                        <a:ea typeface="Lora"/>
                        <a:cs typeface="Lora"/>
                        <a:sym typeface="Lora"/>
                      </a:endParaRPr>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517475">
                <a:tc>
                  <a:txBody>
                    <a:bodyPr/>
                    <a:lstStyle/>
                    <a:p>
                      <a:pPr indent="0" lvl="0" marL="0" rtl="0" algn="ctr">
                        <a:lnSpc>
                          <a:spcPct val="115000"/>
                        </a:lnSpc>
                        <a:spcBef>
                          <a:spcPts val="0"/>
                        </a:spcBef>
                        <a:spcAft>
                          <a:spcPts val="0"/>
                        </a:spcAft>
                        <a:buNone/>
                      </a:pPr>
                      <a:r>
                        <a:rPr lang="en" sz="900">
                          <a:latin typeface="Lora"/>
                          <a:ea typeface="Lora"/>
                          <a:cs typeface="Lora"/>
                          <a:sym typeface="Lora"/>
                        </a:rPr>
                        <a:t>EAS-7</a:t>
                      </a:r>
                      <a:endParaRPr sz="900">
                        <a:latin typeface="Lora"/>
                        <a:ea typeface="Lora"/>
                        <a:cs typeface="Lora"/>
                        <a:sym typeface="Lora"/>
                      </a:endParaRPr>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Profile Settings</a:t>
                      </a:r>
                      <a:endParaRPr sz="900">
                        <a:latin typeface="Lora"/>
                        <a:ea typeface="Lora"/>
                        <a:cs typeface="Lora"/>
                        <a:sym typeface="Lora"/>
                      </a:endParaRPr>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As a user, I want to be able to change my password so that I can keep my account secure</a:t>
                      </a:r>
                      <a:endParaRPr sz="900">
                        <a:latin typeface="Lora"/>
                        <a:ea typeface="Lora"/>
                        <a:cs typeface="Lora"/>
                        <a:sym typeface="Lora"/>
                      </a:endParaRPr>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Low</a:t>
                      </a:r>
                      <a:endParaRPr sz="900">
                        <a:latin typeface="Lora"/>
                        <a:ea typeface="Lora"/>
                        <a:cs typeface="Lora"/>
                        <a:sym typeface="Lora"/>
                      </a:endParaRPr>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Sprint 8</a:t>
                      </a:r>
                      <a:endParaRPr sz="900">
                        <a:latin typeface="Lora"/>
                        <a:ea typeface="Lora"/>
                        <a:cs typeface="Lora"/>
                        <a:sym typeface="Lora"/>
                      </a:endParaRPr>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r>
              <a:tr h="517475">
                <a:tc>
                  <a:txBody>
                    <a:bodyPr/>
                    <a:lstStyle/>
                    <a:p>
                      <a:pPr indent="0" lvl="0" marL="0" rtl="0" algn="ctr">
                        <a:lnSpc>
                          <a:spcPct val="115000"/>
                        </a:lnSpc>
                        <a:spcBef>
                          <a:spcPts val="0"/>
                        </a:spcBef>
                        <a:spcAft>
                          <a:spcPts val="0"/>
                        </a:spcAft>
                        <a:buNone/>
                      </a:pPr>
                      <a:r>
                        <a:rPr lang="en" sz="900">
                          <a:latin typeface="Lora"/>
                          <a:ea typeface="Lora"/>
                          <a:cs typeface="Lora"/>
                          <a:sym typeface="Lora"/>
                        </a:rPr>
                        <a:t>EAS-13</a:t>
                      </a:r>
                      <a:endParaRPr sz="900">
                        <a:latin typeface="Lora"/>
                        <a:ea typeface="Lora"/>
                        <a:cs typeface="Lora"/>
                        <a:sym typeface="Lora"/>
                      </a:endParaRPr>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Project Settings</a:t>
                      </a:r>
                      <a:endParaRPr sz="900">
                        <a:latin typeface="Lora"/>
                        <a:ea typeface="Lora"/>
                        <a:cs typeface="Lora"/>
                        <a:sym typeface="Lora"/>
                      </a:endParaRPr>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As a creator of the project, I want to be able to change the project profile photo, so that I can update project photo</a:t>
                      </a:r>
                      <a:endParaRPr sz="900">
                        <a:latin typeface="Lora"/>
                        <a:ea typeface="Lora"/>
                        <a:cs typeface="Lora"/>
                        <a:sym typeface="Lora"/>
                      </a:endParaRPr>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Mid</a:t>
                      </a:r>
                      <a:endParaRPr sz="900">
                        <a:latin typeface="Lora"/>
                        <a:ea typeface="Lora"/>
                        <a:cs typeface="Lora"/>
                        <a:sym typeface="Lora"/>
                      </a:endParaRPr>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Sprint 8</a:t>
                      </a:r>
                      <a:endParaRPr sz="900">
                        <a:latin typeface="Lora"/>
                        <a:ea typeface="Lora"/>
                        <a:cs typeface="Lora"/>
                        <a:sym typeface="Lora"/>
                      </a:endParaRPr>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48"/>
          <p:cNvPicPr preferRelativeResize="0"/>
          <p:nvPr/>
        </p:nvPicPr>
        <p:blipFill rotWithShape="1">
          <a:blip r:embed="rId3">
            <a:alphaModFix/>
          </a:blip>
          <a:srcRect b="10968" l="0" r="0" t="0"/>
          <a:stretch/>
        </p:blipFill>
        <p:spPr>
          <a:xfrm>
            <a:off x="939325" y="0"/>
            <a:ext cx="7265350" cy="5045500"/>
          </a:xfrm>
          <a:prstGeom prst="rect">
            <a:avLst/>
          </a:prstGeom>
          <a:noFill/>
          <a:ln>
            <a:noFill/>
          </a:ln>
        </p:spPr>
      </p:pic>
      <p:sp>
        <p:nvSpPr>
          <p:cNvPr id="365" name="Google Shape;365;p48"/>
          <p:cNvSpPr txBox="1"/>
          <p:nvPr/>
        </p:nvSpPr>
        <p:spPr>
          <a:xfrm>
            <a:off x="2917350" y="171598"/>
            <a:ext cx="3309300" cy="815700"/>
          </a:xfrm>
          <a:prstGeom prst="rect">
            <a:avLst/>
          </a:prstGeom>
          <a:solidFill>
            <a:srgbClr val="F3F3F3">
              <a:alpha val="63690"/>
            </a:srgbClr>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100">
                <a:latin typeface="PT Sans Narrow"/>
                <a:ea typeface="PT Sans Narrow"/>
                <a:cs typeface="PT Sans Narrow"/>
                <a:sym typeface="PT Sans Narrow"/>
              </a:rPr>
              <a:t>Sprint 8</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9"/>
          <p:cNvSpPr txBox="1"/>
          <p:nvPr>
            <p:ph type="title"/>
          </p:nvPr>
        </p:nvSpPr>
        <p:spPr>
          <a:xfrm>
            <a:off x="311700" y="30940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Sprint - 8</a:t>
            </a:r>
            <a:r>
              <a:rPr lang="en"/>
              <a:t>: Sprint Backlog</a:t>
            </a:r>
            <a:endParaRPr/>
          </a:p>
        </p:txBody>
      </p:sp>
      <p:graphicFrame>
        <p:nvGraphicFramePr>
          <p:cNvPr id="371" name="Google Shape;371;p49"/>
          <p:cNvGraphicFramePr/>
          <p:nvPr/>
        </p:nvGraphicFramePr>
        <p:xfrm>
          <a:off x="173975" y="1183925"/>
          <a:ext cx="3000000" cy="3000000"/>
        </p:xfrm>
        <a:graphic>
          <a:graphicData uri="http://schemas.openxmlformats.org/drawingml/2006/table">
            <a:tbl>
              <a:tblPr>
                <a:noFill/>
                <a:tableStyleId>{FA34906C-9D3B-41FA-BB9F-2145C4E300C3}</a:tableStyleId>
              </a:tblPr>
              <a:tblGrid>
                <a:gridCol w="716125"/>
                <a:gridCol w="5688500"/>
                <a:gridCol w="779875"/>
                <a:gridCol w="826300"/>
                <a:gridCol w="785250"/>
              </a:tblGrid>
              <a:tr h="90925">
                <a:tc>
                  <a:txBody>
                    <a:bodyPr/>
                    <a:lstStyle/>
                    <a:p>
                      <a:pPr indent="0" lvl="0" marL="0" rtl="0" algn="ctr">
                        <a:lnSpc>
                          <a:spcPct val="115000"/>
                        </a:lnSpc>
                        <a:spcBef>
                          <a:spcPts val="0"/>
                        </a:spcBef>
                        <a:spcAft>
                          <a:spcPts val="0"/>
                        </a:spcAft>
                        <a:buNone/>
                      </a:pPr>
                      <a:r>
                        <a:rPr b="1" lang="en" sz="900">
                          <a:latin typeface="Lora"/>
                          <a:ea typeface="Lora"/>
                          <a:cs typeface="Lora"/>
                          <a:sym typeface="Lora"/>
                        </a:rPr>
                        <a:t>ID</a:t>
                      </a:r>
                      <a:endParaRPr b="1"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b="1" lang="en" sz="900">
                          <a:latin typeface="Lora"/>
                          <a:ea typeface="Lora"/>
                          <a:cs typeface="Lora"/>
                          <a:sym typeface="Lora"/>
                        </a:rPr>
                        <a:t>Item</a:t>
                      </a:r>
                      <a:endParaRPr b="1"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b="1" lang="en" sz="900">
                          <a:latin typeface="Lora"/>
                          <a:ea typeface="Lora"/>
                          <a:cs typeface="Lora"/>
                          <a:sym typeface="Lora"/>
                        </a:rPr>
                        <a:t>Priority</a:t>
                      </a:r>
                      <a:endParaRPr b="1"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b="1" lang="en" sz="900">
                          <a:latin typeface="Lora"/>
                          <a:ea typeface="Lora"/>
                          <a:cs typeface="Lora"/>
                          <a:sym typeface="Lora"/>
                        </a:rPr>
                        <a:t>Story Points</a:t>
                      </a:r>
                      <a:endParaRPr b="1"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b="1" lang="en" sz="900">
                          <a:latin typeface="Lora"/>
                          <a:ea typeface="Lora"/>
                          <a:cs typeface="Lora"/>
                          <a:sym typeface="Lora"/>
                        </a:rPr>
                        <a:t>Status</a:t>
                      </a:r>
                      <a:endParaRPr b="1"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9900"/>
                    </a:solidFill>
                  </a:tcPr>
                </a:tc>
              </a:tr>
              <a:tr h="90925">
                <a:tc>
                  <a:txBody>
                    <a:bodyPr/>
                    <a:lstStyle/>
                    <a:p>
                      <a:pPr indent="0" lvl="0" marL="0" rtl="0" algn="ctr">
                        <a:lnSpc>
                          <a:spcPct val="115000"/>
                        </a:lnSpc>
                        <a:spcBef>
                          <a:spcPts val="0"/>
                        </a:spcBef>
                        <a:spcAft>
                          <a:spcPts val="0"/>
                        </a:spcAft>
                        <a:buNone/>
                      </a:pPr>
                      <a:r>
                        <a:rPr lang="en" sz="900">
                          <a:latin typeface="Lora"/>
                          <a:ea typeface="Lora"/>
                          <a:cs typeface="Lora"/>
                          <a:sym typeface="Lora"/>
                        </a:rPr>
                        <a:t>EAS-2</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As a new user, I want to be able to receive authentication email so that the system can authenticate me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Mid</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5</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162700">
                <a:tc>
                  <a:txBody>
                    <a:bodyPr/>
                    <a:lstStyle/>
                    <a:p>
                      <a:pPr indent="0" lvl="0" marL="0" rtl="0" algn="ctr">
                        <a:lnSpc>
                          <a:spcPct val="115000"/>
                        </a:lnSpc>
                        <a:spcBef>
                          <a:spcPts val="0"/>
                        </a:spcBef>
                        <a:spcAft>
                          <a:spcPts val="0"/>
                        </a:spcAft>
                        <a:buNone/>
                      </a:pPr>
                      <a:r>
                        <a:rPr lang="en" sz="900">
                          <a:latin typeface="Lora"/>
                          <a:ea typeface="Lora"/>
                          <a:cs typeface="Lora"/>
                          <a:sym typeface="Lora"/>
                        </a:rPr>
                        <a:t>EAS-4</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As a registered user, I want to be able to request for change the password if I forgot it so that I don't lose my account and data</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Mid</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5</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r>
              <a:tr h="90925">
                <a:tc>
                  <a:txBody>
                    <a:bodyPr/>
                    <a:lstStyle/>
                    <a:p>
                      <a:pPr indent="0" lvl="0" marL="0" rtl="0" algn="ctr">
                        <a:lnSpc>
                          <a:spcPct val="115000"/>
                        </a:lnSpc>
                        <a:spcBef>
                          <a:spcPts val="0"/>
                        </a:spcBef>
                        <a:spcAft>
                          <a:spcPts val="0"/>
                        </a:spcAft>
                        <a:buNone/>
                      </a:pPr>
                      <a:r>
                        <a:rPr lang="en" sz="900">
                          <a:latin typeface="Lora"/>
                          <a:ea typeface="Lora"/>
                          <a:cs typeface="Lora"/>
                          <a:sym typeface="Lora"/>
                        </a:rPr>
                        <a:t>EAS-6</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As a user, I want to be able to edit my details such as name and profile photo so that I can edit my profile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Low</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3</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90925">
                <a:tc>
                  <a:txBody>
                    <a:bodyPr/>
                    <a:lstStyle/>
                    <a:p>
                      <a:pPr indent="0" lvl="0" marL="0" rtl="0" algn="ctr">
                        <a:lnSpc>
                          <a:spcPct val="115000"/>
                        </a:lnSpc>
                        <a:spcBef>
                          <a:spcPts val="0"/>
                        </a:spcBef>
                        <a:spcAft>
                          <a:spcPts val="0"/>
                        </a:spcAft>
                        <a:buNone/>
                      </a:pPr>
                      <a:r>
                        <a:rPr lang="en" sz="900">
                          <a:latin typeface="Lora"/>
                          <a:ea typeface="Lora"/>
                          <a:cs typeface="Lora"/>
                          <a:sym typeface="Lora"/>
                        </a:rPr>
                        <a:t>EAS-7</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As a user, I want to be able to change my password so that I can keep my account secure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Low</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3</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r>
              <a:tr h="162700">
                <a:tc>
                  <a:txBody>
                    <a:bodyPr/>
                    <a:lstStyle/>
                    <a:p>
                      <a:pPr indent="0" lvl="0" marL="0" rtl="0" algn="ctr">
                        <a:lnSpc>
                          <a:spcPct val="115000"/>
                        </a:lnSpc>
                        <a:spcBef>
                          <a:spcPts val="0"/>
                        </a:spcBef>
                        <a:spcAft>
                          <a:spcPts val="0"/>
                        </a:spcAft>
                        <a:buNone/>
                      </a:pPr>
                      <a:r>
                        <a:rPr lang="en" sz="900">
                          <a:latin typeface="Lora"/>
                          <a:ea typeface="Lora"/>
                          <a:cs typeface="Lora"/>
                          <a:sym typeface="Lora"/>
                        </a:rPr>
                        <a:t>EAS-13</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As a creator of the project, I want to be able to change the project profile photo, so that I can update project photo</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Mid</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3</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90925">
                <a:tc>
                  <a:txBody>
                    <a:bodyPr/>
                    <a:lstStyle/>
                    <a:p>
                      <a:pPr indent="0" lvl="0" marL="0" rtl="0" algn="ctr">
                        <a:lnSpc>
                          <a:spcPct val="115000"/>
                        </a:lnSpc>
                        <a:spcBef>
                          <a:spcPts val="0"/>
                        </a:spcBef>
                        <a:spcAft>
                          <a:spcPts val="0"/>
                        </a:spcAft>
                        <a:buNone/>
                      </a:pPr>
                      <a:r>
                        <a:rPr lang="en" sz="900">
                          <a:latin typeface="Lora"/>
                          <a:ea typeface="Lora"/>
                          <a:cs typeface="Lora"/>
                          <a:sym typeface="Lora"/>
                        </a:rPr>
                        <a:t>EAS-99</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Integrate Authentication page with Register and Login screen and backend APIs</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Mid</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NA</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r>
              <a:tr h="90925">
                <a:tc>
                  <a:txBody>
                    <a:bodyPr/>
                    <a:lstStyle/>
                    <a:p>
                      <a:pPr indent="0" lvl="0" marL="0" rtl="0" algn="ctr">
                        <a:lnSpc>
                          <a:spcPct val="115000"/>
                        </a:lnSpc>
                        <a:spcBef>
                          <a:spcPts val="0"/>
                        </a:spcBef>
                        <a:spcAft>
                          <a:spcPts val="0"/>
                        </a:spcAft>
                        <a:buNone/>
                      </a:pPr>
                      <a:r>
                        <a:rPr lang="en" sz="900">
                          <a:latin typeface="Lora"/>
                          <a:ea typeface="Lora"/>
                          <a:cs typeface="Lora"/>
                          <a:sym typeface="Lora"/>
                        </a:rPr>
                        <a:t>EAS-100</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Integrate Profile Settings with main UI</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Mid</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NA</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90925">
                <a:tc>
                  <a:txBody>
                    <a:bodyPr/>
                    <a:lstStyle/>
                    <a:p>
                      <a:pPr indent="0" lvl="0" marL="0" rtl="0" algn="ctr">
                        <a:lnSpc>
                          <a:spcPct val="115000"/>
                        </a:lnSpc>
                        <a:spcBef>
                          <a:spcPts val="0"/>
                        </a:spcBef>
                        <a:spcAft>
                          <a:spcPts val="0"/>
                        </a:spcAft>
                        <a:buNone/>
                      </a:pPr>
                      <a:r>
                        <a:rPr lang="en" sz="900">
                          <a:latin typeface="Lora"/>
                          <a:ea typeface="Lora"/>
                          <a:cs typeface="Lora"/>
                          <a:sym typeface="Lora"/>
                        </a:rPr>
                        <a:t>EAS-101</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Integrate Project Settings with project screens and backend APIs</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Mid</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NA</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r>
              <a:tr h="90925">
                <a:tc>
                  <a:txBody>
                    <a:bodyPr/>
                    <a:lstStyle/>
                    <a:p>
                      <a:pPr indent="0" lvl="0" marL="0" rtl="0" algn="ctr">
                        <a:lnSpc>
                          <a:spcPct val="115000"/>
                        </a:lnSpc>
                        <a:spcBef>
                          <a:spcPts val="0"/>
                        </a:spcBef>
                        <a:spcAft>
                          <a:spcPts val="0"/>
                        </a:spcAft>
                        <a:buNone/>
                      </a:pPr>
                      <a:r>
                        <a:rPr lang="en" sz="900">
                          <a:latin typeface="Lora"/>
                          <a:ea typeface="Lora"/>
                          <a:cs typeface="Lora"/>
                          <a:sym typeface="Lora"/>
                        </a:rPr>
                        <a:t>EAS-102</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Redesign the UI and redirections</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Low</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NA</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90925">
                <a:tc>
                  <a:txBody>
                    <a:bodyPr/>
                    <a:lstStyle/>
                    <a:p>
                      <a:pPr indent="0" lvl="0" marL="0" rtl="0" algn="ctr">
                        <a:lnSpc>
                          <a:spcPct val="115000"/>
                        </a:lnSpc>
                        <a:spcBef>
                          <a:spcPts val="0"/>
                        </a:spcBef>
                        <a:spcAft>
                          <a:spcPts val="0"/>
                        </a:spcAft>
                        <a:buNone/>
                      </a:pPr>
                      <a:r>
                        <a:rPr lang="en" sz="900">
                          <a:latin typeface="Lora"/>
                          <a:ea typeface="Lora"/>
                          <a:cs typeface="Lora"/>
                          <a:sym typeface="Lora"/>
                        </a:rPr>
                        <a:t>EAS-103</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Host database on AWS</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Mid</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NA</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r>
              <a:tr h="90925">
                <a:tc>
                  <a:txBody>
                    <a:bodyPr/>
                    <a:lstStyle/>
                    <a:p>
                      <a:pPr indent="0" lvl="0" marL="0" rtl="0" algn="ctr">
                        <a:lnSpc>
                          <a:spcPct val="115000"/>
                        </a:lnSpc>
                        <a:spcBef>
                          <a:spcPts val="0"/>
                        </a:spcBef>
                        <a:spcAft>
                          <a:spcPts val="0"/>
                        </a:spcAft>
                        <a:buNone/>
                      </a:pPr>
                      <a:r>
                        <a:rPr lang="en" sz="900">
                          <a:latin typeface="Lora"/>
                          <a:ea typeface="Lora"/>
                          <a:cs typeface="Lora"/>
                          <a:sym typeface="Lora"/>
                        </a:rPr>
                        <a:t>EAS-104</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Testing for Sprint - 8</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Mid</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NA</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90925">
                <a:tc>
                  <a:txBody>
                    <a:bodyPr/>
                    <a:lstStyle/>
                    <a:p>
                      <a:pPr indent="0" lvl="0" marL="0" rtl="0" algn="ctr">
                        <a:lnSpc>
                          <a:spcPct val="115000"/>
                        </a:lnSpc>
                        <a:spcBef>
                          <a:spcPts val="0"/>
                        </a:spcBef>
                        <a:spcAft>
                          <a:spcPts val="0"/>
                        </a:spcAft>
                        <a:buNone/>
                      </a:pPr>
                      <a:r>
                        <a:rPr lang="en" sz="900">
                          <a:latin typeface="Lora"/>
                          <a:ea typeface="Lora"/>
                          <a:cs typeface="Lora"/>
                          <a:sym typeface="Lora"/>
                        </a:rPr>
                        <a:t>EAS-105</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Create presentation for Deliverable - 8</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Low</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NA</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r>
              <a:tr h="90925">
                <a:tc>
                  <a:txBody>
                    <a:bodyPr/>
                    <a:lstStyle/>
                    <a:p>
                      <a:pPr indent="0" lvl="0" marL="0" rtl="0" algn="ctr">
                        <a:lnSpc>
                          <a:spcPct val="115000"/>
                        </a:lnSpc>
                        <a:spcBef>
                          <a:spcPts val="0"/>
                        </a:spcBef>
                        <a:spcAft>
                          <a:spcPts val="0"/>
                        </a:spcAft>
                        <a:buNone/>
                      </a:pPr>
                      <a:r>
                        <a:rPr lang="en" sz="900">
                          <a:latin typeface="Lora"/>
                          <a:ea typeface="Lora"/>
                          <a:cs typeface="Lora"/>
                          <a:sym typeface="Lora"/>
                        </a:rPr>
                        <a:t>EAS-106</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Create presentation video and demo video for Deliverable - 8</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Mid</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NA</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90925">
                <a:tc>
                  <a:txBody>
                    <a:bodyPr/>
                    <a:lstStyle/>
                    <a:p>
                      <a:pPr indent="0" lvl="0" marL="0" rtl="0" algn="ctr">
                        <a:lnSpc>
                          <a:spcPct val="115000"/>
                        </a:lnSpc>
                        <a:spcBef>
                          <a:spcPts val="0"/>
                        </a:spcBef>
                        <a:spcAft>
                          <a:spcPts val="0"/>
                        </a:spcAft>
                        <a:buNone/>
                      </a:pPr>
                      <a:r>
                        <a:rPr lang="en" sz="900">
                          <a:latin typeface="Lora"/>
                          <a:ea typeface="Lora"/>
                          <a:cs typeface="Lora"/>
                          <a:sym typeface="Lora"/>
                        </a:rPr>
                        <a:t>EAS-107</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Update Tech Paper</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Low</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NA</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r>
              <a:tr h="90925">
                <a:tc>
                  <a:txBody>
                    <a:bodyPr/>
                    <a:lstStyle/>
                    <a:p>
                      <a:pPr indent="0" lvl="0" marL="0" rtl="0" algn="ctr">
                        <a:lnSpc>
                          <a:spcPct val="115000"/>
                        </a:lnSpc>
                        <a:spcBef>
                          <a:spcPts val="0"/>
                        </a:spcBef>
                        <a:spcAft>
                          <a:spcPts val="0"/>
                        </a:spcAft>
                        <a:buNone/>
                      </a:pPr>
                      <a:r>
                        <a:rPr lang="en" sz="900">
                          <a:latin typeface="Lora"/>
                          <a:ea typeface="Lora"/>
                          <a:cs typeface="Lora"/>
                          <a:sym typeface="Lora"/>
                        </a:rPr>
                        <a:t>EAS-108</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Update Github Wiki page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Low</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NA</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Done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Sprint - 8: </a:t>
            </a:r>
            <a:r>
              <a:rPr lang="en"/>
              <a:t>Committed and Completed</a:t>
            </a:r>
            <a:r>
              <a:rPr lang="en"/>
              <a:t> User Stories</a:t>
            </a:r>
            <a:endParaRPr/>
          </a:p>
        </p:txBody>
      </p:sp>
      <p:sp>
        <p:nvSpPr>
          <p:cNvPr id="377" name="Google Shape;377;p50"/>
          <p:cNvSpPr/>
          <p:nvPr/>
        </p:nvSpPr>
        <p:spPr>
          <a:xfrm>
            <a:off x="7029300" y="0"/>
            <a:ext cx="2114700" cy="617700"/>
          </a:xfrm>
          <a:prstGeom prst="roundRect">
            <a:avLst>
              <a:gd fmla="val 39136" name="adj"/>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ora"/>
                <a:ea typeface="Lora"/>
                <a:cs typeface="Lora"/>
                <a:sym typeface="Lora"/>
              </a:rPr>
              <a:t>Total </a:t>
            </a:r>
            <a:r>
              <a:rPr b="1" lang="en">
                <a:latin typeface="Lora"/>
                <a:ea typeface="Lora"/>
                <a:cs typeface="Lora"/>
                <a:sym typeface="Lora"/>
              </a:rPr>
              <a:t>19</a:t>
            </a:r>
            <a:r>
              <a:rPr b="1" lang="en">
                <a:latin typeface="Lora"/>
                <a:ea typeface="Lora"/>
                <a:cs typeface="Lora"/>
                <a:sym typeface="Lora"/>
              </a:rPr>
              <a:t> Story Points</a:t>
            </a:r>
            <a:endParaRPr b="1">
              <a:latin typeface="Lora"/>
              <a:ea typeface="Lora"/>
              <a:cs typeface="Lora"/>
              <a:sym typeface="Lora"/>
            </a:endParaRPr>
          </a:p>
          <a:p>
            <a:pPr indent="0" lvl="0" marL="0" rtl="0" algn="ctr">
              <a:spcBef>
                <a:spcPts val="0"/>
              </a:spcBef>
              <a:spcAft>
                <a:spcPts val="0"/>
              </a:spcAft>
              <a:buNone/>
            </a:pPr>
            <a:r>
              <a:rPr b="1" lang="en">
                <a:latin typeface="Lora"/>
                <a:ea typeface="Lora"/>
                <a:cs typeface="Lora"/>
                <a:sym typeface="Lora"/>
              </a:rPr>
              <a:t>100% Completed</a:t>
            </a:r>
            <a:endParaRPr b="1">
              <a:latin typeface="Lora"/>
              <a:ea typeface="Lora"/>
              <a:cs typeface="Lora"/>
              <a:sym typeface="Lora"/>
            </a:endParaRPr>
          </a:p>
        </p:txBody>
      </p:sp>
      <p:sp>
        <p:nvSpPr>
          <p:cNvPr id="378" name="Google Shape;378;p50"/>
          <p:cNvSpPr txBox="1"/>
          <p:nvPr/>
        </p:nvSpPr>
        <p:spPr>
          <a:xfrm>
            <a:off x="311700" y="3283350"/>
            <a:ext cx="3496500" cy="1442400"/>
          </a:xfrm>
          <a:prstGeom prst="rect">
            <a:avLst/>
          </a:prstGeom>
          <a:noFill/>
          <a:ln cap="flat" cmpd="sng" w="9525">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017">
                <a:highlight>
                  <a:srgbClr val="FFFFFF"/>
                </a:highlight>
                <a:latin typeface="Lora"/>
                <a:ea typeface="Lora"/>
                <a:cs typeface="Lora"/>
                <a:sym typeface="Lora"/>
              </a:rPr>
              <a:t>User Story: </a:t>
            </a:r>
            <a:r>
              <a:rPr lang="en" sz="1017">
                <a:highlight>
                  <a:srgbClr val="FFFFFF"/>
                </a:highlight>
                <a:latin typeface="Lora"/>
                <a:ea typeface="Lora"/>
                <a:cs typeface="Lora"/>
                <a:sym typeface="Lora"/>
              </a:rPr>
              <a:t>As a registered user, I want to be able to request for change the password if I forgot it so that I don't lose my account and data</a:t>
            </a:r>
            <a:endParaRPr sz="1017">
              <a:highlight>
                <a:srgbClr val="FFFFFF"/>
              </a:highlight>
              <a:latin typeface="Lora"/>
              <a:ea typeface="Lora"/>
              <a:cs typeface="Lora"/>
              <a:sym typeface="Lora"/>
            </a:endParaRPr>
          </a:p>
          <a:p>
            <a:pPr indent="0" lvl="0" marL="0" rtl="0" algn="l">
              <a:lnSpc>
                <a:spcPct val="100000"/>
              </a:lnSpc>
              <a:spcBef>
                <a:spcPts val="1200"/>
              </a:spcBef>
              <a:spcAft>
                <a:spcPts val="0"/>
              </a:spcAft>
              <a:buNone/>
            </a:pPr>
            <a:r>
              <a:rPr b="1" lang="en" sz="1017">
                <a:highlight>
                  <a:srgbClr val="FFFFFF"/>
                </a:highlight>
                <a:latin typeface="Lora"/>
                <a:ea typeface="Lora"/>
                <a:cs typeface="Lora"/>
                <a:sym typeface="Lora"/>
              </a:rPr>
              <a:t>Acceptance Criteria: </a:t>
            </a:r>
            <a:r>
              <a:rPr lang="en" sz="1017">
                <a:highlight>
                  <a:srgbClr val="FFFFFF"/>
                </a:highlight>
                <a:latin typeface="Lora"/>
                <a:ea typeface="Lora"/>
                <a:cs typeface="Lora"/>
                <a:sym typeface="Lora"/>
              </a:rPr>
              <a:t>Given user forgot the password, when user click on forgot password, then system should ask for new password, confirm password and OTP and user should receive OTP through email</a:t>
            </a:r>
            <a:endParaRPr sz="1017">
              <a:highlight>
                <a:srgbClr val="FFFFFF"/>
              </a:highlight>
              <a:latin typeface="Lora"/>
              <a:ea typeface="Lora"/>
              <a:cs typeface="Lora"/>
              <a:sym typeface="Lora"/>
            </a:endParaRPr>
          </a:p>
        </p:txBody>
      </p:sp>
      <p:sp>
        <p:nvSpPr>
          <p:cNvPr id="379" name="Google Shape;379;p50"/>
          <p:cNvSpPr txBox="1"/>
          <p:nvPr/>
        </p:nvSpPr>
        <p:spPr>
          <a:xfrm>
            <a:off x="5335800" y="1393200"/>
            <a:ext cx="3496500" cy="2357100"/>
          </a:xfrm>
          <a:prstGeom prst="rect">
            <a:avLst/>
          </a:prstGeom>
          <a:noFill/>
          <a:ln cap="flat" cmpd="sng" w="9525">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017">
                <a:highlight>
                  <a:srgbClr val="FFFFFF"/>
                </a:highlight>
                <a:latin typeface="Lora"/>
                <a:ea typeface="Lora"/>
                <a:cs typeface="Lora"/>
                <a:sym typeface="Lora"/>
              </a:rPr>
              <a:t>User Story: </a:t>
            </a:r>
            <a:r>
              <a:rPr lang="en" sz="1017">
                <a:highlight>
                  <a:srgbClr val="FFFFFF"/>
                </a:highlight>
                <a:latin typeface="Lora"/>
                <a:ea typeface="Lora"/>
                <a:cs typeface="Lora"/>
                <a:sym typeface="Lora"/>
              </a:rPr>
              <a:t>As a user, I want to be able to edit my details such as name and profile photo so that I can edit my profile</a:t>
            </a:r>
            <a:endParaRPr sz="1017">
              <a:highlight>
                <a:srgbClr val="FFFFFF"/>
              </a:highlight>
              <a:latin typeface="Lora"/>
              <a:ea typeface="Lora"/>
              <a:cs typeface="Lora"/>
              <a:sym typeface="Lora"/>
            </a:endParaRPr>
          </a:p>
          <a:p>
            <a:pPr indent="0" lvl="0" marL="0" rtl="0" algn="l">
              <a:lnSpc>
                <a:spcPct val="100000"/>
              </a:lnSpc>
              <a:spcBef>
                <a:spcPts val="1200"/>
              </a:spcBef>
              <a:spcAft>
                <a:spcPts val="0"/>
              </a:spcAft>
              <a:buNone/>
            </a:pPr>
            <a:r>
              <a:rPr b="1" lang="en" sz="1017">
                <a:highlight>
                  <a:srgbClr val="FFFFFF"/>
                </a:highlight>
                <a:latin typeface="Lora"/>
                <a:ea typeface="Lora"/>
                <a:cs typeface="Lora"/>
                <a:sym typeface="Lora"/>
              </a:rPr>
              <a:t>Acceptance Criteria: </a:t>
            </a:r>
            <a:endParaRPr b="1" sz="1017">
              <a:highlight>
                <a:srgbClr val="FFFFFF"/>
              </a:highlight>
              <a:latin typeface="Lora"/>
              <a:ea typeface="Lora"/>
              <a:cs typeface="Lora"/>
              <a:sym typeface="Lora"/>
            </a:endParaRPr>
          </a:p>
          <a:p>
            <a:pPr indent="0" lvl="0" marL="0" rtl="0" algn="l">
              <a:lnSpc>
                <a:spcPct val="100000"/>
              </a:lnSpc>
              <a:spcBef>
                <a:spcPts val="0"/>
              </a:spcBef>
              <a:spcAft>
                <a:spcPts val="0"/>
              </a:spcAft>
              <a:buNone/>
            </a:pPr>
            <a:r>
              <a:rPr lang="en" sz="1017">
                <a:highlight>
                  <a:srgbClr val="FFFFFF"/>
                </a:highlight>
                <a:latin typeface="Lora"/>
                <a:ea typeface="Lora"/>
                <a:cs typeface="Lora"/>
                <a:sym typeface="Lora"/>
              </a:rPr>
              <a:t>• Given user is on profile page, when user click on edit photo and try to upload image from personal device, then system should accept image file</a:t>
            </a:r>
            <a:endParaRPr sz="1017">
              <a:highlight>
                <a:srgbClr val="FFFFFF"/>
              </a:highlight>
              <a:latin typeface="Lora"/>
              <a:ea typeface="Lora"/>
              <a:cs typeface="Lora"/>
              <a:sym typeface="Lora"/>
            </a:endParaRPr>
          </a:p>
          <a:p>
            <a:pPr indent="0" lvl="0" marL="0" rtl="0" algn="l">
              <a:lnSpc>
                <a:spcPct val="100000"/>
              </a:lnSpc>
              <a:spcBef>
                <a:spcPts val="0"/>
              </a:spcBef>
              <a:spcAft>
                <a:spcPts val="0"/>
              </a:spcAft>
              <a:buNone/>
            </a:pPr>
            <a:r>
              <a:rPr lang="en" sz="1017">
                <a:highlight>
                  <a:srgbClr val="FFFFFF"/>
                </a:highlight>
                <a:latin typeface="Lora"/>
                <a:ea typeface="Lora"/>
                <a:cs typeface="Lora"/>
                <a:sym typeface="Lora"/>
              </a:rPr>
              <a:t>• Given on profile page and name field is empty, when user click on update profile, then system should display error message</a:t>
            </a:r>
            <a:endParaRPr sz="1017">
              <a:highlight>
                <a:srgbClr val="FFFFFF"/>
              </a:highlight>
              <a:latin typeface="Lora"/>
              <a:ea typeface="Lora"/>
              <a:cs typeface="Lora"/>
              <a:sym typeface="Lora"/>
            </a:endParaRPr>
          </a:p>
          <a:p>
            <a:pPr indent="0" lvl="0" marL="0" rtl="0" algn="l">
              <a:lnSpc>
                <a:spcPct val="100000"/>
              </a:lnSpc>
              <a:spcBef>
                <a:spcPts val="0"/>
              </a:spcBef>
              <a:spcAft>
                <a:spcPts val="0"/>
              </a:spcAft>
              <a:buNone/>
            </a:pPr>
            <a:r>
              <a:rPr lang="en" sz="1017">
                <a:highlight>
                  <a:srgbClr val="FFFFFF"/>
                </a:highlight>
                <a:latin typeface="Lora"/>
                <a:ea typeface="Lora"/>
                <a:cs typeface="Lora"/>
                <a:sym typeface="Lora"/>
              </a:rPr>
              <a:t>• Given on profile page user did not select any photo, when user click on update profile, then system should take default profile avatar photo</a:t>
            </a:r>
            <a:endParaRPr sz="1017">
              <a:highlight>
                <a:srgbClr val="FFFFFF"/>
              </a:highlight>
              <a:latin typeface="Lora"/>
              <a:ea typeface="Lora"/>
              <a:cs typeface="Lora"/>
              <a:sym typeface="Lora"/>
            </a:endParaRPr>
          </a:p>
        </p:txBody>
      </p:sp>
      <p:sp>
        <p:nvSpPr>
          <p:cNvPr id="380" name="Google Shape;380;p50"/>
          <p:cNvSpPr txBox="1"/>
          <p:nvPr/>
        </p:nvSpPr>
        <p:spPr>
          <a:xfrm>
            <a:off x="311700" y="1359738"/>
            <a:ext cx="3496500" cy="1716300"/>
          </a:xfrm>
          <a:prstGeom prst="rect">
            <a:avLst/>
          </a:prstGeom>
          <a:noFill/>
          <a:ln cap="flat" cmpd="sng" w="9525">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017">
                <a:highlight>
                  <a:srgbClr val="FFFFFF"/>
                </a:highlight>
                <a:latin typeface="Lora"/>
                <a:ea typeface="Lora"/>
                <a:cs typeface="Lora"/>
                <a:sym typeface="Lora"/>
              </a:rPr>
              <a:t>User Story: </a:t>
            </a:r>
            <a:r>
              <a:rPr lang="en" sz="1017">
                <a:highlight>
                  <a:srgbClr val="FFFFFF"/>
                </a:highlight>
                <a:latin typeface="Lora"/>
                <a:ea typeface="Lora"/>
                <a:cs typeface="Lora"/>
                <a:sym typeface="Lora"/>
              </a:rPr>
              <a:t>As a new user, I want to be able to receive authentication email so that the system can authenticate me</a:t>
            </a:r>
            <a:endParaRPr sz="1017">
              <a:highlight>
                <a:srgbClr val="FFFFFF"/>
              </a:highlight>
              <a:latin typeface="Lora"/>
              <a:ea typeface="Lora"/>
              <a:cs typeface="Lora"/>
              <a:sym typeface="Lora"/>
            </a:endParaRPr>
          </a:p>
          <a:p>
            <a:pPr indent="0" lvl="0" marL="0" rtl="0" algn="l">
              <a:lnSpc>
                <a:spcPct val="100000"/>
              </a:lnSpc>
              <a:spcBef>
                <a:spcPts val="1200"/>
              </a:spcBef>
              <a:spcAft>
                <a:spcPts val="0"/>
              </a:spcAft>
              <a:buNone/>
            </a:pPr>
            <a:r>
              <a:rPr b="1" lang="en" sz="1017">
                <a:highlight>
                  <a:srgbClr val="FFFFFF"/>
                </a:highlight>
                <a:latin typeface="Lora"/>
                <a:ea typeface="Lora"/>
                <a:cs typeface="Lora"/>
                <a:sym typeface="Lora"/>
              </a:rPr>
              <a:t>Acceptance Criteria: </a:t>
            </a:r>
            <a:endParaRPr b="1" sz="1017">
              <a:highlight>
                <a:srgbClr val="FFFFFF"/>
              </a:highlight>
              <a:latin typeface="Lora"/>
              <a:ea typeface="Lora"/>
              <a:cs typeface="Lora"/>
              <a:sym typeface="Lora"/>
            </a:endParaRPr>
          </a:p>
          <a:p>
            <a:pPr indent="0" lvl="0" marL="0" rtl="0" algn="l">
              <a:lnSpc>
                <a:spcPct val="100000"/>
              </a:lnSpc>
              <a:spcBef>
                <a:spcPts val="0"/>
              </a:spcBef>
              <a:spcAft>
                <a:spcPts val="0"/>
              </a:spcAft>
              <a:buNone/>
            </a:pPr>
            <a:r>
              <a:rPr lang="en" sz="1017">
                <a:highlight>
                  <a:srgbClr val="FFFFFF"/>
                </a:highlight>
                <a:latin typeface="Lora"/>
                <a:ea typeface="Lora"/>
                <a:cs typeface="Lora"/>
                <a:sym typeface="Lora"/>
              </a:rPr>
              <a:t>• Given user entered right OTP, when user click on register button, then account should be created</a:t>
            </a:r>
            <a:endParaRPr sz="1017">
              <a:highlight>
                <a:srgbClr val="FFFFFF"/>
              </a:highlight>
              <a:latin typeface="Lora"/>
              <a:ea typeface="Lora"/>
              <a:cs typeface="Lora"/>
              <a:sym typeface="Lora"/>
            </a:endParaRPr>
          </a:p>
          <a:p>
            <a:pPr indent="0" lvl="0" marL="0" rtl="0" algn="l">
              <a:lnSpc>
                <a:spcPct val="100000"/>
              </a:lnSpc>
              <a:spcBef>
                <a:spcPts val="0"/>
              </a:spcBef>
              <a:spcAft>
                <a:spcPts val="0"/>
              </a:spcAft>
              <a:buNone/>
            </a:pPr>
            <a:r>
              <a:rPr lang="en" sz="1017">
                <a:highlight>
                  <a:srgbClr val="FFFFFF"/>
                </a:highlight>
                <a:latin typeface="Lora"/>
                <a:ea typeface="Lora"/>
                <a:cs typeface="Lora"/>
                <a:sym typeface="Lora"/>
              </a:rPr>
              <a:t>• Given user entered wrong OTP, when user click on register button, then system has to display error message</a:t>
            </a:r>
            <a:endParaRPr sz="1017">
              <a:highlight>
                <a:srgbClr val="FFFFFF"/>
              </a:highlight>
              <a:latin typeface="Lora"/>
              <a:ea typeface="Lora"/>
              <a:cs typeface="Lora"/>
              <a:sym typeface="Lora"/>
            </a:endParaRPr>
          </a:p>
        </p:txBody>
      </p:sp>
      <p:sp>
        <p:nvSpPr>
          <p:cNvPr id="381" name="Google Shape;381;p50"/>
          <p:cNvSpPr/>
          <p:nvPr/>
        </p:nvSpPr>
        <p:spPr>
          <a:xfrm>
            <a:off x="3972738" y="1446413"/>
            <a:ext cx="931500" cy="445800"/>
          </a:xfrm>
          <a:prstGeom prst="wedgeRoundRectCallout">
            <a:avLst>
              <a:gd fmla="val -68098" name="adj1"/>
              <a:gd fmla="val -4251" name="adj2"/>
              <a:gd fmla="val 0" name="adj3"/>
            </a:avLst>
          </a:prstGeom>
          <a:solidFill>
            <a:srgbClr val="FCE5C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Lora"/>
                <a:ea typeface="Lora"/>
                <a:cs typeface="Lora"/>
                <a:sym typeface="Lora"/>
              </a:rPr>
              <a:t>EAS-2</a:t>
            </a:r>
            <a:endParaRPr b="1" sz="1100">
              <a:latin typeface="Lora"/>
              <a:ea typeface="Lora"/>
              <a:cs typeface="Lora"/>
              <a:sym typeface="Lora"/>
            </a:endParaRPr>
          </a:p>
          <a:p>
            <a:pPr indent="0" lvl="0" marL="0" rtl="0" algn="ctr">
              <a:spcBef>
                <a:spcPts val="0"/>
              </a:spcBef>
              <a:spcAft>
                <a:spcPts val="0"/>
              </a:spcAft>
              <a:buNone/>
            </a:pPr>
            <a:r>
              <a:rPr b="1" lang="en" sz="1100">
                <a:latin typeface="Lora"/>
                <a:ea typeface="Lora"/>
                <a:cs typeface="Lora"/>
                <a:sym typeface="Lora"/>
              </a:rPr>
              <a:t>Points - 5</a:t>
            </a:r>
            <a:endParaRPr b="1" sz="1100">
              <a:latin typeface="Lora"/>
              <a:ea typeface="Lora"/>
              <a:cs typeface="Lora"/>
              <a:sym typeface="Lora"/>
            </a:endParaRPr>
          </a:p>
        </p:txBody>
      </p:sp>
      <p:sp>
        <p:nvSpPr>
          <p:cNvPr id="382" name="Google Shape;382;p50"/>
          <p:cNvSpPr/>
          <p:nvPr/>
        </p:nvSpPr>
        <p:spPr>
          <a:xfrm>
            <a:off x="4214775" y="2267563"/>
            <a:ext cx="931500" cy="445800"/>
          </a:xfrm>
          <a:prstGeom prst="wedgeRoundRectCallout">
            <a:avLst>
              <a:gd fmla="val 70664" name="adj1"/>
              <a:gd fmla="val -15382" name="adj2"/>
              <a:gd fmla="val 0" name="adj3"/>
            </a:avLst>
          </a:prstGeom>
          <a:solidFill>
            <a:srgbClr val="FCE5C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Lora"/>
                <a:ea typeface="Lora"/>
                <a:cs typeface="Lora"/>
                <a:sym typeface="Lora"/>
              </a:rPr>
              <a:t>EAS-6</a:t>
            </a:r>
            <a:endParaRPr b="1" sz="1100">
              <a:latin typeface="Lora"/>
              <a:ea typeface="Lora"/>
              <a:cs typeface="Lora"/>
              <a:sym typeface="Lora"/>
            </a:endParaRPr>
          </a:p>
          <a:p>
            <a:pPr indent="0" lvl="0" marL="0" rtl="0" algn="ctr">
              <a:spcBef>
                <a:spcPts val="0"/>
              </a:spcBef>
              <a:spcAft>
                <a:spcPts val="0"/>
              </a:spcAft>
              <a:buNone/>
            </a:pPr>
            <a:r>
              <a:rPr b="1" lang="en" sz="1100">
                <a:latin typeface="Lora"/>
                <a:ea typeface="Lora"/>
                <a:cs typeface="Lora"/>
                <a:sym typeface="Lora"/>
              </a:rPr>
              <a:t>Points - 3</a:t>
            </a:r>
            <a:endParaRPr b="1" sz="1100">
              <a:latin typeface="Lora"/>
              <a:ea typeface="Lora"/>
              <a:cs typeface="Lora"/>
              <a:sym typeface="Lora"/>
            </a:endParaRPr>
          </a:p>
        </p:txBody>
      </p:sp>
      <p:sp>
        <p:nvSpPr>
          <p:cNvPr id="383" name="Google Shape;383;p50"/>
          <p:cNvSpPr/>
          <p:nvPr/>
        </p:nvSpPr>
        <p:spPr>
          <a:xfrm>
            <a:off x="3972750" y="3227963"/>
            <a:ext cx="931500" cy="445800"/>
          </a:xfrm>
          <a:prstGeom prst="wedgeRoundRectCallout">
            <a:avLst>
              <a:gd fmla="val -68098" name="adj1"/>
              <a:gd fmla="val -4251" name="adj2"/>
              <a:gd fmla="val 0" name="adj3"/>
            </a:avLst>
          </a:prstGeom>
          <a:solidFill>
            <a:srgbClr val="FCE5C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Lora"/>
                <a:ea typeface="Lora"/>
                <a:cs typeface="Lora"/>
                <a:sym typeface="Lora"/>
              </a:rPr>
              <a:t>EAS-4</a:t>
            </a:r>
            <a:endParaRPr b="1" sz="1100">
              <a:latin typeface="Lora"/>
              <a:ea typeface="Lora"/>
              <a:cs typeface="Lora"/>
              <a:sym typeface="Lora"/>
            </a:endParaRPr>
          </a:p>
          <a:p>
            <a:pPr indent="0" lvl="0" marL="0" rtl="0" algn="ctr">
              <a:spcBef>
                <a:spcPts val="0"/>
              </a:spcBef>
              <a:spcAft>
                <a:spcPts val="0"/>
              </a:spcAft>
              <a:buNone/>
            </a:pPr>
            <a:r>
              <a:rPr b="1" lang="en" sz="1100">
                <a:latin typeface="Lora"/>
                <a:ea typeface="Lora"/>
                <a:cs typeface="Lora"/>
                <a:sym typeface="Lora"/>
              </a:rPr>
              <a:t>Points - 5</a:t>
            </a:r>
            <a:endParaRPr b="1" sz="1100">
              <a:latin typeface="Lora"/>
              <a:ea typeface="Lora"/>
              <a:cs typeface="Lora"/>
              <a:sym typeface="Lor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Sprint - 8: Committed and Completed User Stories</a:t>
            </a:r>
            <a:endParaRPr/>
          </a:p>
        </p:txBody>
      </p:sp>
      <p:sp>
        <p:nvSpPr>
          <p:cNvPr id="389" name="Google Shape;389;p51"/>
          <p:cNvSpPr/>
          <p:nvPr/>
        </p:nvSpPr>
        <p:spPr>
          <a:xfrm>
            <a:off x="7029300" y="0"/>
            <a:ext cx="2114700" cy="617700"/>
          </a:xfrm>
          <a:prstGeom prst="roundRect">
            <a:avLst>
              <a:gd fmla="val 39136" name="adj"/>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ora"/>
                <a:ea typeface="Lora"/>
                <a:cs typeface="Lora"/>
                <a:sym typeface="Lora"/>
              </a:rPr>
              <a:t>Total 19 Story Points</a:t>
            </a:r>
            <a:endParaRPr b="1">
              <a:latin typeface="Lora"/>
              <a:ea typeface="Lora"/>
              <a:cs typeface="Lora"/>
              <a:sym typeface="Lora"/>
            </a:endParaRPr>
          </a:p>
          <a:p>
            <a:pPr indent="0" lvl="0" marL="0" rtl="0" algn="ctr">
              <a:spcBef>
                <a:spcPts val="0"/>
              </a:spcBef>
              <a:spcAft>
                <a:spcPts val="0"/>
              </a:spcAft>
              <a:buNone/>
            </a:pPr>
            <a:r>
              <a:rPr b="1" lang="en">
                <a:latin typeface="Lora"/>
                <a:ea typeface="Lora"/>
                <a:cs typeface="Lora"/>
                <a:sym typeface="Lora"/>
              </a:rPr>
              <a:t>100% Completed</a:t>
            </a:r>
            <a:endParaRPr b="1">
              <a:latin typeface="Lora"/>
              <a:ea typeface="Lora"/>
              <a:cs typeface="Lora"/>
              <a:sym typeface="Lora"/>
            </a:endParaRPr>
          </a:p>
        </p:txBody>
      </p:sp>
      <p:sp>
        <p:nvSpPr>
          <p:cNvPr id="390" name="Google Shape;390;p51"/>
          <p:cNvSpPr txBox="1"/>
          <p:nvPr/>
        </p:nvSpPr>
        <p:spPr>
          <a:xfrm>
            <a:off x="5204525" y="1803450"/>
            <a:ext cx="3496500" cy="1901100"/>
          </a:xfrm>
          <a:prstGeom prst="rect">
            <a:avLst/>
          </a:prstGeom>
          <a:noFill/>
          <a:ln cap="flat" cmpd="sng" w="9525">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017">
                <a:highlight>
                  <a:srgbClr val="FFFFFF"/>
                </a:highlight>
                <a:latin typeface="Lora"/>
                <a:ea typeface="Lora"/>
                <a:cs typeface="Lora"/>
                <a:sym typeface="Lora"/>
              </a:rPr>
              <a:t>User Story: </a:t>
            </a:r>
            <a:r>
              <a:rPr lang="en" sz="1017">
                <a:highlight>
                  <a:srgbClr val="FFFFFF"/>
                </a:highlight>
                <a:latin typeface="Lora"/>
                <a:ea typeface="Lora"/>
                <a:cs typeface="Lora"/>
                <a:sym typeface="Lora"/>
              </a:rPr>
              <a:t>As a creator of the project, I want to be able to change the project profile photo, so that I can update project photo</a:t>
            </a:r>
            <a:endParaRPr sz="1017">
              <a:highlight>
                <a:srgbClr val="FFFFFF"/>
              </a:highlight>
              <a:latin typeface="Lora"/>
              <a:ea typeface="Lora"/>
              <a:cs typeface="Lora"/>
              <a:sym typeface="Lora"/>
            </a:endParaRPr>
          </a:p>
          <a:p>
            <a:pPr indent="0" lvl="0" marL="0" rtl="0" algn="l">
              <a:lnSpc>
                <a:spcPct val="100000"/>
              </a:lnSpc>
              <a:spcBef>
                <a:spcPts val="1200"/>
              </a:spcBef>
              <a:spcAft>
                <a:spcPts val="0"/>
              </a:spcAft>
              <a:buNone/>
            </a:pPr>
            <a:r>
              <a:rPr b="1" lang="en" sz="1017">
                <a:highlight>
                  <a:srgbClr val="FFFFFF"/>
                </a:highlight>
                <a:latin typeface="Lora"/>
                <a:ea typeface="Lora"/>
                <a:cs typeface="Lora"/>
                <a:sym typeface="Lora"/>
              </a:rPr>
              <a:t>Acceptance Criteria: </a:t>
            </a:r>
            <a:endParaRPr b="1" sz="1017">
              <a:highlight>
                <a:srgbClr val="FFFFFF"/>
              </a:highlight>
              <a:latin typeface="Lora"/>
              <a:ea typeface="Lora"/>
              <a:cs typeface="Lora"/>
              <a:sym typeface="Lora"/>
            </a:endParaRPr>
          </a:p>
          <a:p>
            <a:pPr indent="0" lvl="0" marL="0" rtl="0" algn="l">
              <a:lnSpc>
                <a:spcPct val="100000"/>
              </a:lnSpc>
              <a:spcBef>
                <a:spcPts val="0"/>
              </a:spcBef>
              <a:spcAft>
                <a:spcPts val="0"/>
              </a:spcAft>
              <a:buNone/>
            </a:pPr>
            <a:r>
              <a:rPr lang="en" sz="1017">
                <a:highlight>
                  <a:srgbClr val="FFFFFF"/>
                </a:highlight>
                <a:latin typeface="Lora"/>
                <a:ea typeface="Lora"/>
                <a:cs typeface="Lora"/>
                <a:sym typeface="Lora"/>
              </a:rPr>
              <a:t>• Given user is creator of the project, when user change the photo, then system should accept image file and photo should be updated in database</a:t>
            </a:r>
            <a:endParaRPr sz="1017">
              <a:highlight>
                <a:srgbClr val="FFFFFF"/>
              </a:highlight>
              <a:latin typeface="Lora"/>
              <a:ea typeface="Lora"/>
              <a:cs typeface="Lora"/>
              <a:sym typeface="Lora"/>
            </a:endParaRPr>
          </a:p>
          <a:p>
            <a:pPr indent="0" lvl="0" marL="0" rtl="0" algn="l">
              <a:lnSpc>
                <a:spcPct val="100000"/>
              </a:lnSpc>
              <a:spcBef>
                <a:spcPts val="0"/>
              </a:spcBef>
              <a:spcAft>
                <a:spcPts val="0"/>
              </a:spcAft>
              <a:buNone/>
            </a:pPr>
            <a:r>
              <a:rPr lang="en" sz="1017">
                <a:highlight>
                  <a:srgbClr val="FFFFFF"/>
                </a:highlight>
                <a:latin typeface="Lora"/>
                <a:ea typeface="Lora"/>
                <a:cs typeface="Lora"/>
                <a:sym typeface="Lora"/>
              </a:rPr>
              <a:t>• Given user is not creator of the project, when user try to change project settings, then system should not allow to change the project settings</a:t>
            </a:r>
            <a:endParaRPr sz="1017">
              <a:highlight>
                <a:srgbClr val="FFFFFF"/>
              </a:highlight>
              <a:latin typeface="Lora"/>
              <a:ea typeface="Lora"/>
              <a:cs typeface="Lora"/>
              <a:sym typeface="Lora"/>
            </a:endParaRPr>
          </a:p>
        </p:txBody>
      </p:sp>
      <p:sp>
        <p:nvSpPr>
          <p:cNvPr id="391" name="Google Shape;391;p51"/>
          <p:cNvSpPr/>
          <p:nvPr/>
        </p:nvSpPr>
        <p:spPr>
          <a:xfrm>
            <a:off x="3907738" y="1957088"/>
            <a:ext cx="931500" cy="445800"/>
          </a:xfrm>
          <a:prstGeom prst="wedgeRoundRectCallout">
            <a:avLst>
              <a:gd fmla="val -68098" name="adj1"/>
              <a:gd fmla="val -4251" name="adj2"/>
              <a:gd fmla="val 0" name="adj3"/>
            </a:avLst>
          </a:prstGeom>
          <a:solidFill>
            <a:srgbClr val="FCE5C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Lora"/>
                <a:ea typeface="Lora"/>
                <a:cs typeface="Lora"/>
                <a:sym typeface="Lora"/>
              </a:rPr>
              <a:t>EAS-7</a:t>
            </a:r>
            <a:endParaRPr b="1" sz="1100">
              <a:latin typeface="Lora"/>
              <a:ea typeface="Lora"/>
              <a:cs typeface="Lora"/>
              <a:sym typeface="Lora"/>
            </a:endParaRPr>
          </a:p>
          <a:p>
            <a:pPr indent="0" lvl="0" marL="0" rtl="0" algn="ctr">
              <a:spcBef>
                <a:spcPts val="0"/>
              </a:spcBef>
              <a:spcAft>
                <a:spcPts val="0"/>
              </a:spcAft>
              <a:buNone/>
            </a:pPr>
            <a:r>
              <a:rPr b="1" lang="en" sz="1100">
                <a:latin typeface="Lora"/>
                <a:ea typeface="Lora"/>
                <a:cs typeface="Lora"/>
                <a:sym typeface="Lora"/>
              </a:rPr>
              <a:t>Points - 3</a:t>
            </a:r>
            <a:endParaRPr b="1" sz="1100">
              <a:latin typeface="Lora"/>
              <a:ea typeface="Lora"/>
              <a:cs typeface="Lora"/>
              <a:sym typeface="Lora"/>
            </a:endParaRPr>
          </a:p>
        </p:txBody>
      </p:sp>
      <p:sp>
        <p:nvSpPr>
          <p:cNvPr id="392" name="Google Shape;392;p51"/>
          <p:cNvSpPr/>
          <p:nvPr/>
        </p:nvSpPr>
        <p:spPr>
          <a:xfrm>
            <a:off x="4106250" y="2777013"/>
            <a:ext cx="931500" cy="445800"/>
          </a:xfrm>
          <a:prstGeom prst="wedgeRoundRectCallout">
            <a:avLst>
              <a:gd fmla="val 70664" name="adj1"/>
              <a:gd fmla="val -15382" name="adj2"/>
              <a:gd fmla="val 0" name="adj3"/>
            </a:avLst>
          </a:prstGeom>
          <a:solidFill>
            <a:srgbClr val="FCE5C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Lora"/>
                <a:ea typeface="Lora"/>
                <a:cs typeface="Lora"/>
                <a:sym typeface="Lora"/>
              </a:rPr>
              <a:t>EAS-13</a:t>
            </a:r>
            <a:endParaRPr b="1" sz="1100">
              <a:latin typeface="Lora"/>
              <a:ea typeface="Lora"/>
              <a:cs typeface="Lora"/>
              <a:sym typeface="Lora"/>
            </a:endParaRPr>
          </a:p>
          <a:p>
            <a:pPr indent="0" lvl="0" marL="0" rtl="0" algn="ctr">
              <a:spcBef>
                <a:spcPts val="0"/>
              </a:spcBef>
              <a:spcAft>
                <a:spcPts val="0"/>
              </a:spcAft>
              <a:buNone/>
            </a:pPr>
            <a:r>
              <a:rPr b="1" lang="en" sz="1100">
                <a:latin typeface="Lora"/>
                <a:ea typeface="Lora"/>
                <a:cs typeface="Lora"/>
                <a:sym typeface="Lora"/>
              </a:rPr>
              <a:t>Points - 3</a:t>
            </a:r>
            <a:endParaRPr b="1" sz="1100">
              <a:latin typeface="Lora"/>
              <a:ea typeface="Lora"/>
              <a:cs typeface="Lora"/>
              <a:sym typeface="Lora"/>
            </a:endParaRPr>
          </a:p>
        </p:txBody>
      </p:sp>
      <p:sp>
        <p:nvSpPr>
          <p:cNvPr id="393" name="Google Shape;393;p51"/>
          <p:cNvSpPr txBox="1"/>
          <p:nvPr/>
        </p:nvSpPr>
        <p:spPr>
          <a:xfrm>
            <a:off x="246050" y="1803450"/>
            <a:ext cx="3496500" cy="1298700"/>
          </a:xfrm>
          <a:prstGeom prst="rect">
            <a:avLst/>
          </a:prstGeom>
          <a:noFill/>
          <a:ln cap="flat" cmpd="sng" w="9525">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017">
                <a:highlight>
                  <a:srgbClr val="FFFFFF"/>
                </a:highlight>
                <a:latin typeface="Lora"/>
                <a:ea typeface="Lora"/>
                <a:cs typeface="Lora"/>
                <a:sym typeface="Lora"/>
              </a:rPr>
              <a:t>User Story: </a:t>
            </a:r>
            <a:r>
              <a:rPr lang="en" sz="1017">
                <a:highlight>
                  <a:srgbClr val="FFFFFF"/>
                </a:highlight>
                <a:latin typeface="Lora"/>
                <a:ea typeface="Lora"/>
                <a:cs typeface="Lora"/>
                <a:sym typeface="Lora"/>
              </a:rPr>
              <a:t>As a user, I want to be able to change my password so that I can keep my account secure</a:t>
            </a:r>
            <a:endParaRPr sz="1017">
              <a:highlight>
                <a:srgbClr val="FFFFFF"/>
              </a:highlight>
              <a:latin typeface="Lora"/>
              <a:ea typeface="Lora"/>
              <a:cs typeface="Lora"/>
              <a:sym typeface="Lora"/>
            </a:endParaRPr>
          </a:p>
          <a:p>
            <a:pPr indent="0" lvl="0" marL="0" rtl="0" algn="l">
              <a:lnSpc>
                <a:spcPct val="100000"/>
              </a:lnSpc>
              <a:spcBef>
                <a:spcPts val="1200"/>
              </a:spcBef>
              <a:spcAft>
                <a:spcPts val="0"/>
              </a:spcAft>
              <a:buNone/>
            </a:pPr>
            <a:r>
              <a:rPr b="1" lang="en" sz="1017">
                <a:highlight>
                  <a:srgbClr val="FFFFFF"/>
                </a:highlight>
                <a:latin typeface="Lora"/>
                <a:ea typeface="Lora"/>
                <a:cs typeface="Lora"/>
                <a:sym typeface="Lora"/>
              </a:rPr>
              <a:t>Acceptance Criteria: </a:t>
            </a:r>
            <a:r>
              <a:rPr lang="en" sz="1017">
                <a:highlight>
                  <a:srgbClr val="FFFFFF"/>
                </a:highlight>
                <a:latin typeface="Lora"/>
                <a:ea typeface="Lora"/>
                <a:cs typeface="Lora"/>
                <a:sym typeface="Lora"/>
              </a:rPr>
              <a:t>Given user is on profile page, when user click on change password, then system should ask for new password, confirm password and OTP and user should receive OTP through email</a:t>
            </a:r>
            <a:endParaRPr sz="1017">
              <a:highlight>
                <a:srgbClr val="FFFFFF"/>
              </a:highlight>
              <a:latin typeface="Lora"/>
              <a:ea typeface="Lora"/>
              <a:cs typeface="Lora"/>
              <a:sym typeface="Lor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Sprint - 8: Test Cases</a:t>
            </a:r>
            <a:endParaRPr/>
          </a:p>
        </p:txBody>
      </p:sp>
      <p:graphicFrame>
        <p:nvGraphicFramePr>
          <p:cNvPr id="399" name="Google Shape;399;p52"/>
          <p:cNvGraphicFramePr/>
          <p:nvPr/>
        </p:nvGraphicFramePr>
        <p:xfrm>
          <a:off x="311700" y="1291675"/>
          <a:ext cx="3000000" cy="3000000"/>
        </p:xfrm>
        <a:graphic>
          <a:graphicData uri="http://schemas.openxmlformats.org/drawingml/2006/table">
            <a:tbl>
              <a:tblPr>
                <a:noFill/>
                <a:tableStyleId>{FA34906C-9D3B-41FA-BB9F-2145C4E300C3}</a:tableStyleId>
              </a:tblPr>
              <a:tblGrid>
                <a:gridCol w="726900"/>
                <a:gridCol w="852050"/>
                <a:gridCol w="877100"/>
                <a:gridCol w="1804250"/>
                <a:gridCol w="1791700"/>
                <a:gridCol w="1804250"/>
                <a:gridCol w="664350"/>
              </a:tblGrid>
              <a:tr h="100400">
                <a:tc>
                  <a:txBody>
                    <a:bodyPr/>
                    <a:lstStyle/>
                    <a:p>
                      <a:pPr indent="0" lvl="0" marL="0" rtl="0" algn="ctr">
                        <a:lnSpc>
                          <a:spcPct val="115000"/>
                        </a:lnSpc>
                        <a:spcBef>
                          <a:spcPts val="0"/>
                        </a:spcBef>
                        <a:spcAft>
                          <a:spcPts val="0"/>
                        </a:spcAft>
                        <a:buNone/>
                      </a:pPr>
                      <a:r>
                        <a:rPr b="1" lang="en" sz="900">
                          <a:latin typeface="Lora"/>
                          <a:ea typeface="Lora"/>
                          <a:cs typeface="Lora"/>
                          <a:sym typeface="Lora"/>
                        </a:rPr>
                        <a:t>ID</a:t>
                      </a:r>
                      <a:endParaRPr b="1" sz="900">
                        <a:latin typeface="Lora"/>
                        <a:ea typeface="Lora"/>
                        <a:cs typeface="Lora"/>
                        <a:sym typeface="Lora"/>
                      </a:endParaRPr>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b="1" lang="en" sz="900">
                          <a:latin typeface="Lora"/>
                          <a:ea typeface="Lora"/>
                          <a:cs typeface="Lora"/>
                          <a:sym typeface="Lora"/>
                        </a:rPr>
                        <a:t>User Story ID</a:t>
                      </a:r>
                      <a:endParaRPr b="1"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b="1" lang="en" sz="900">
                          <a:latin typeface="Lora"/>
                          <a:ea typeface="Lora"/>
                          <a:cs typeface="Lora"/>
                          <a:sym typeface="Lora"/>
                        </a:rPr>
                        <a:t>Feature</a:t>
                      </a:r>
                      <a:endParaRPr b="1"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b="1" lang="en" sz="900">
                          <a:latin typeface="Lora"/>
                          <a:ea typeface="Lora"/>
                          <a:cs typeface="Lora"/>
                          <a:sym typeface="Lora"/>
                        </a:rPr>
                        <a:t>Test Case</a:t>
                      </a:r>
                      <a:endParaRPr b="1"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b="1" lang="en" sz="900">
                          <a:latin typeface="Lora"/>
                          <a:ea typeface="Lora"/>
                          <a:cs typeface="Lora"/>
                          <a:sym typeface="Lora"/>
                        </a:rPr>
                        <a:t>Expected Output</a:t>
                      </a:r>
                      <a:endParaRPr b="1"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b="1" lang="en" sz="900">
                          <a:latin typeface="Lora"/>
                          <a:ea typeface="Lora"/>
                          <a:cs typeface="Lora"/>
                          <a:sym typeface="Lora"/>
                        </a:rPr>
                        <a:t>Actual Outcome</a:t>
                      </a:r>
                      <a:endParaRPr b="1"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b="1" lang="en" sz="900">
                          <a:latin typeface="Lora"/>
                          <a:ea typeface="Lora"/>
                          <a:cs typeface="Lora"/>
                          <a:sym typeface="Lora"/>
                        </a:rPr>
                        <a:t>Status</a:t>
                      </a:r>
                      <a:endParaRPr b="1"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F9900"/>
                    </a:solidFill>
                  </a:tcPr>
                </a:tc>
              </a:tr>
              <a:tr h="181700">
                <a:tc>
                  <a:txBody>
                    <a:bodyPr/>
                    <a:lstStyle/>
                    <a:p>
                      <a:pPr indent="0" lvl="0" marL="0" rtl="0" algn="ctr">
                        <a:lnSpc>
                          <a:spcPct val="115000"/>
                        </a:lnSpc>
                        <a:spcBef>
                          <a:spcPts val="0"/>
                        </a:spcBef>
                        <a:spcAft>
                          <a:spcPts val="0"/>
                        </a:spcAft>
                        <a:buNone/>
                      </a:pPr>
                      <a:r>
                        <a:rPr lang="en" sz="900">
                          <a:latin typeface="Lora"/>
                          <a:ea typeface="Lora"/>
                          <a:cs typeface="Lora"/>
                          <a:sym typeface="Lora"/>
                        </a:rPr>
                        <a:t>EAST-47</a:t>
                      </a:r>
                      <a:endParaRPr sz="900">
                        <a:latin typeface="Lora"/>
                        <a:ea typeface="Lora"/>
                        <a:cs typeface="Lora"/>
                        <a:sym typeface="Lora"/>
                      </a:endParaRPr>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EAS-2</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Register</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User clicks on register button</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User should be able to receive the OTP through email</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User is able to receive the OTP through email</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Pass</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100400">
                <a:tc>
                  <a:txBody>
                    <a:bodyPr/>
                    <a:lstStyle/>
                    <a:p>
                      <a:pPr indent="0" lvl="0" marL="0" rtl="0" algn="ctr">
                        <a:lnSpc>
                          <a:spcPct val="115000"/>
                        </a:lnSpc>
                        <a:spcBef>
                          <a:spcPts val="0"/>
                        </a:spcBef>
                        <a:spcAft>
                          <a:spcPts val="0"/>
                        </a:spcAft>
                        <a:buNone/>
                      </a:pPr>
                      <a:r>
                        <a:rPr lang="en" sz="900">
                          <a:latin typeface="Lora"/>
                          <a:ea typeface="Lora"/>
                          <a:cs typeface="Lora"/>
                          <a:sym typeface="Lora"/>
                        </a:rPr>
                        <a:t>EAST-48</a:t>
                      </a:r>
                      <a:endParaRPr sz="900">
                        <a:latin typeface="Lora"/>
                        <a:ea typeface="Lora"/>
                        <a:cs typeface="Lora"/>
                        <a:sym typeface="Lora"/>
                      </a:endParaRPr>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EAS-2</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Register</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Entered OTP is correct</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Account should be created</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User's account is created</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Pass</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r>
              <a:tr h="181700">
                <a:tc>
                  <a:txBody>
                    <a:bodyPr/>
                    <a:lstStyle/>
                    <a:p>
                      <a:pPr indent="0" lvl="0" marL="0" rtl="0" algn="ctr">
                        <a:lnSpc>
                          <a:spcPct val="115000"/>
                        </a:lnSpc>
                        <a:spcBef>
                          <a:spcPts val="0"/>
                        </a:spcBef>
                        <a:spcAft>
                          <a:spcPts val="0"/>
                        </a:spcAft>
                        <a:buNone/>
                      </a:pPr>
                      <a:r>
                        <a:rPr lang="en" sz="900">
                          <a:latin typeface="Lora"/>
                          <a:ea typeface="Lora"/>
                          <a:cs typeface="Lora"/>
                          <a:sym typeface="Lora"/>
                        </a:rPr>
                        <a:t>EAST-49</a:t>
                      </a:r>
                      <a:endParaRPr sz="900">
                        <a:latin typeface="Lora"/>
                        <a:ea typeface="Lora"/>
                        <a:cs typeface="Lora"/>
                        <a:sym typeface="Lora"/>
                      </a:endParaRPr>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EAS-2</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Register</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Entered OTP is incorrect</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System should display the error message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System display the error message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Pass</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181700">
                <a:tc>
                  <a:txBody>
                    <a:bodyPr/>
                    <a:lstStyle/>
                    <a:p>
                      <a:pPr indent="0" lvl="0" marL="0" rtl="0" algn="ctr">
                        <a:lnSpc>
                          <a:spcPct val="115000"/>
                        </a:lnSpc>
                        <a:spcBef>
                          <a:spcPts val="0"/>
                        </a:spcBef>
                        <a:spcAft>
                          <a:spcPts val="0"/>
                        </a:spcAft>
                        <a:buNone/>
                      </a:pPr>
                      <a:r>
                        <a:rPr lang="en" sz="900">
                          <a:latin typeface="Lora"/>
                          <a:ea typeface="Lora"/>
                          <a:cs typeface="Lora"/>
                          <a:sym typeface="Lora"/>
                        </a:rPr>
                        <a:t>EAST-50</a:t>
                      </a:r>
                      <a:endParaRPr sz="900">
                        <a:latin typeface="Lora"/>
                        <a:ea typeface="Lora"/>
                        <a:cs typeface="Lora"/>
                        <a:sym typeface="Lora"/>
                      </a:endParaRPr>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EAS-4</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Login</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User clicks on forgot password</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System should redirect to forgot password page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System redirects to forgot password page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Pass</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r>
              <a:tr h="181700">
                <a:tc>
                  <a:txBody>
                    <a:bodyPr/>
                    <a:lstStyle/>
                    <a:p>
                      <a:pPr indent="0" lvl="0" marL="0" rtl="0" algn="ctr">
                        <a:lnSpc>
                          <a:spcPct val="115000"/>
                        </a:lnSpc>
                        <a:spcBef>
                          <a:spcPts val="0"/>
                        </a:spcBef>
                        <a:spcAft>
                          <a:spcPts val="0"/>
                        </a:spcAft>
                        <a:buNone/>
                      </a:pPr>
                      <a:r>
                        <a:rPr lang="en" sz="900">
                          <a:latin typeface="Lora"/>
                          <a:ea typeface="Lora"/>
                          <a:cs typeface="Lora"/>
                          <a:sym typeface="Lora"/>
                        </a:rPr>
                        <a:t>EAST-51</a:t>
                      </a:r>
                      <a:endParaRPr sz="900">
                        <a:latin typeface="Lora"/>
                        <a:ea typeface="Lora"/>
                        <a:cs typeface="Lora"/>
                        <a:sym typeface="Lora"/>
                      </a:endParaRPr>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EAS-6</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Profile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User wants to edit profile photo</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User should be able to edit profile photo</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User is able to edit profile photo</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Pass</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181700">
                <a:tc>
                  <a:txBody>
                    <a:bodyPr/>
                    <a:lstStyle/>
                    <a:p>
                      <a:pPr indent="0" lvl="0" marL="0" rtl="0" algn="ctr">
                        <a:lnSpc>
                          <a:spcPct val="115000"/>
                        </a:lnSpc>
                        <a:spcBef>
                          <a:spcPts val="0"/>
                        </a:spcBef>
                        <a:spcAft>
                          <a:spcPts val="0"/>
                        </a:spcAft>
                        <a:buNone/>
                      </a:pPr>
                      <a:r>
                        <a:rPr lang="en" sz="900">
                          <a:latin typeface="Lora"/>
                          <a:ea typeface="Lora"/>
                          <a:cs typeface="Lora"/>
                          <a:sym typeface="Lora"/>
                        </a:rPr>
                        <a:t>EAST-52</a:t>
                      </a:r>
                      <a:endParaRPr sz="900">
                        <a:latin typeface="Lora"/>
                        <a:ea typeface="Lora"/>
                        <a:cs typeface="Lora"/>
                        <a:sym typeface="Lora"/>
                      </a:endParaRPr>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EAS-6</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Profile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On profile page, any required details is blank</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Error message should be display</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System display the error message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Pass</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r>
              <a:tr h="181700">
                <a:tc>
                  <a:txBody>
                    <a:bodyPr/>
                    <a:lstStyle/>
                    <a:p>
                      <a:pPr indent="0" lvl="0" marL="0" rtl="0" algn="ctr">
                        <a:lnSpc>
                          <a:spcPct val="115000"/>
                        </a:lnSpc>
                        <a:spcBef>
                          <a:spcPts val="0"/>
                        </a:spcBef>
                        <a:spcAft>
                          <a:spcPts val="0"/>
                        </a:spcAft>
                        <a:buNone/>
                      </a:pPr>
                      <a:r>
                        <a:rPr lang="en" sz="900">
                          <a:latin typeface="Lora"/>
                          <a:ea typeface="Lora"/>
                          <a:cs typeface="Lora"/>
                          <a:sym typeface="Lora"/>
                        </a:rPr>
                        <a:t>EAST-53</a:t>
                      </a:r>
                      <a:endParaRPr sz="900">
                        <a:latin typeface="Lora"/>
                        <a:ea typeface="Lora"/>
                        <a:cs typeface="Lora"/>
                        <a:sym typeface="Lora"/>
                      </a:endParaRPr>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EAS-6</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Profile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Photo not uploaded by user</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System should display the default avatar photo</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System display the default avatar photo</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Pass</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181700">
                <a:tc>
                  <a:txBody>
                    <a:bodyPr/>
                    <a:lstStyle/>
                    <a:p>
                      <a:pPr indent="0" lvl="0" marL="0" rtl="0" algn="ctr">
                        <a:lnSpc>
                          <a:spcPct val="115000"/>
                        </a:lnSpc>
                        <a:spcBef>
                          <a:spcPts val="0"/>
                        </a:spcBef>
                        <a:spcAft>
                          <a:spcPts val="0"/>
                        </a:spcAft>
                        <a:buNone/>
                      </a:pPr>
                      <a:r>
                        <a:rPr lang="en" sz="900">
                          <a:latin typeface="Lora"/>
                          <a:ea typeface="Lora"/>
                          <a:cs typeface="Lora"/>
                          <a:sym typeface="Lora"/>
                        </a:rPr>
                        <a:t>EAST-55</a:t>
                      </a:r>
                      <a:endParaRPr sz="900">
                        <a:latin typeface="Lora"/>
                        <a:ea typeface="Lora"/>
                        <a:cs typeface="Lora"/>
                        <a:sym typeface="Lora"/>
                      </a:endParaRPr>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EAS-7</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Profile</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User clicks on change password</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User should be able to receive the OTP through email</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User is able to receive the OTP through email</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Pass</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CE5CD"/>
                    </a:solidFill>
                  </a:tcPr>
                </a:tc>
              </a:tr>
              <a:tr h="181700">
                <a:tc>
                  <a:txBody>
                    <a:bodyPr/>
                    <a:lstStyle/>
                    <a:p>
                      <a:pPr indent="0" lvl="0" marL="0" rtl="0" algn="ctr">
                        <a:lnSpc>
                          <a:spcPct val="115000"/>
                        </a:lnSpc>
                        <a:spcBef>
                          <a:spcPts val="0"/>
                        </a:spcBef>
                        <a:spcAft>
                          <a:spcPts val="0"/>
                        </a:spcAft>
                        <a:buNone/>
                      </a:pPr>
                      <a:r>
                        <a:rPr lang="en" sz="900">
                          <a:latin typeface="Lora"/>
                          <a:ea typeface="Lora"/>
                          <a:cs typeface="Lora"/>
                          <a:sym typeface="Lora"/>
                        </a:rPr>
                        <a:t>EAST-56</a:t>
                      </a:r>
                      <a:endParaRPr sz="900">
                        <a:latin typeface="Lora"/>
                        <a:ea typeface="Lora"/>
                        <a:cs typeface="Lora"/>
                        <a:sym typeface="Lora"/>
                      </a:endParaRPr>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EAS-13</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Project Settings</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User wants to change the project profile photo</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User should be able to change the project profile photo</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Lora"/>
                          <a:ea typeface="Lora"/>
                          <a:cs typeface="Lora"/>
                          <a:sym typeface="Lora"/>
                        </a:rPr>
                        <a:t>User is able to change the project profile photo</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Lora"/>
                          <a:ea typeface="Lora"/>
                          <a:cs typeface="Lora"/>
                          <a:sym typeface="Lora"/>
                        </a:rPr>
                        <a:t>Pass</a:t>
                      </a:r>
                      <a:endParaRPr sz="900">
                        <a:latin typeface="Lora"/>
                        <a:ea typeface="Lora"/>
                        <a:cs typeface="Lora"/>
                        <a:sym typeface="Lor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Statement</a:t>
            </a:r>
            <a:endParaRPr/>
          </a:p>
        </p:txBody>
      </p:sp>
      <p:sp>
        <p:nvSpPr>
          <p:cNvPr id="106" name="Google Shape;106;p1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a:solidFill>
                  <a:srgbClr val="000000"/>
                </a:solidFill>
                <a:latin typeface="Lora"/>
                <a:ea typeface="Lora"/>
                <a:cs typeface="Lora"/>
                <a:sym typeface="Lora"/>
              </a:rPr>
              <a:t>Using current scrum application , we can see that there can be end date failure in which </a:t>
            </a:r>
            <a:r>
              <a:rPr lang="en">
                <a:solidFill>
                  <a:srgbClr val="000000"/>
                </a:solidFill>
                <a:latin typeface="Lora"/>
                <a:ea typeface="Lora"/>
                <a:cs typeface="Lora"/>
                <a:sym typeface="Lora"/>
              </a:rPr>
              <a:t>people</a:t>
            </a:r>
            <a:r>
              <a:rPr lang="en">
                <a:solidFill>
                  <a:srgbClr val="000000"/>
                </a:solidFill>
                <a:latin typeface="Lora"/>
                <a:ea typeface="Lora"/>
                <a:cs typeface="Lora"/>
                <a:sym typeface="Lora"/>
              </a:rPr>
              <a:t> fail to finish the project. There can be situation such that people can be cooperative or committed.</a:t>
            </a:r>
            <a:endParaRPr>
              <a:solidFill>
                <a:srgbClr val="000000"/>
              </a:solidFill>
              <a:latin typeface="Lora"/>
              <a:ea typeface="Lora"/>
              <a:cs typeface="Lora"/>
              <a:sym typeface="Lora"/>
            </a:endParaRPr>
          </a:p>
          <a:p>
            <a:pPr indent="0" lvl="0" marL="457200" rtl="0" algn="l">
              <a:spcBef>
                <a:spcPts val="1200"/>
              </a:spcBef>
              <a:spcAft>
                <a:spcPts val="0"/>
              </a:spcAft>
              <a:buNone/>
            </a:pPr>
            <a:r>
              <a:rPr lang="en">
                <a:solidFill>
                  <a:srgbClr val="000000"/>
                </a:solidFill>
                <a:latin typeface="Lora"/>
                <a:ea typeface="Lora"/>
                <a:cs typeface="Lora"/>
                <a:sym typeface="Lora"/>
              </a:rPr>
              <a:t>Sometimes daily meetings can frustrate team members and they do not like to perform daily meetings.</a:t>
            </a:r>
            <a:endParaRPr>
              <a:solidFill>
                <a:srgbClr val="000000"/>
              </a:solidFill>
              <a:latin typeface="Lora"/>
              <a:ea typeface="Lora"/>
              <a:cs typeface="Lora"/>
              <a:sym typeface="Lora"/>
            </a:endParaRPr>
          </a:p>
          <a:p>
            <a:pPr indent="0" lvl="0" marL="457200" rtl="0" algn="l">
              <a:spcBef>
                <a:spcPts val="1200"/>
              </a:spcBef>
              <a:spcAft>
                <a:spcPts val="1200"/>
              </a:spcAft>
              <a:buNone/>
            </a:pPr>
            <a:r>
              <a:rPr lang="en">
                <a:solidFill>
                  <a:srgbClr val="000000"/>
                </a:solidFill>
                <a:latin typeface="Lora"/>
                <a:ea typeface="Lora"/>
                <a:cs typeface="Lora"/>
                <a:sym typeface="Lora"/>
              </a:rPr>
              <a:t>Using the remote or onsite project, there can be situation such that one person transfer to another company in middle of project. In this situation, it is difficult to complete project and group will have negative impact.</a:t>
            </a:r>
            <a:endParaRPr>
              <a:solidFill>
                <a:srgbClr val="000000"/>
              </a:solidFill>
              <a:latin typeface="Lora"/>
              <a:ea typeface="Lora"/>
              <a:cs typeface="Lora"/>
              <a:sym typeface="Lor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3"/>
          <p:cNvSpPr txBox="1"/>
          <p:nvPr>
            <p:ph type="title"/>
          </p:nvPr>
        </p:nvSpPr>
        <p:spPr>
          <a:xfrm>
            <a:off x="311700" y="445025"/>
            <a:ext cx="8524200" cy="618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Sprint - 8</a:t>
            </a:r>
            <a:r>
              <a:rPr lang="en"/>
              <a:t>: </a:t>
            </a:r>
            <a:r>
              <a:rPr lang="en"/>
              <a:t>Burndown Chart</a:t>
            </a:r>
            <a:endParaRPr/>
          </a:p>
        </p:txBody>
      </p:sp>
      <p:pic>
        <p:nvPicPr>
          <p:cNvPr id="405" name="Google Shape;405;p53"/>
          <p:cNvPicPr preferRelativeResize="0"/>
          <p:nvPr/>
        </p:nvPicPr>
        <p:blipFill>
          <a:blip r:embed="rId3">
            <a:alphaModFix/>
          </a:blip>
          <a:stretch>
            <a:fillRect/>
          </a:stretch>
        </p:blipFill>
        <p:spPr>
          <a:xfrm>
            <a:off x="1423625" y="1063026"/>
            <a:ext cx="6300349" cy="389571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Velocity</a:t>
            </a:r>
            <a:endParaRPr/>
          </a:p>
        </p:txBody>
      </p:sp>
      <p:sp>
        <p:nvSpPr>
          <p:cNvPr id="411" name="Google Shape;411;p54"/>
          <p:cNvSpPr txBox="1"/>
          <p:nvPr/>
        </p:nvSpPr>
        <p:spPr>
          <a:xfrm>
            <a:off x="311700" y="1152425"/>
            <a:ext cx="2255400" cy="1108200"/>
          </a:xfrm>
          <a:prstGeom prst="rect">
            <a:avLst/>
          </a:prstGeom>
          <a:noFill/>
          <a:ln cap="flat" cmpd="sng" w="9525">
            <a:solidFill>
              <a:srgbClr val="FF99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Lora"/>
                <a:ea typeface="Lora"/>
                <a:cs typeface="Lora"/>
                <a:sym typeface="Lora"/>
              </a:rPr>
              <a:t>Average V</a:t>
            </a:r>
            <a:r>
              <a:rPr b="1" lang="en" sz="1200">
                <a:latin typeface="Lora"/>
                <a:ea typeface="Lora"/>
                <a:cs typeface="Lora"/>
                <a:sym typeface="Lora"/>
              </a:rPr>
              <a:t>elocity</a:t>
            </a:r>
            <a:endParaRPr b="1" sz="1200">
              <a:latin typeface="Lora"/>
              <a:ea typeface="Lora"/>
              <a:cs typeface="Lora"/>
              <a:sym typeface="Lora"/>
            </a:endParaRPr>
          </a:p>
          <a:p>
            <a:pPr indent="0" lvl="0" marL="0" rtl="0" algn="l">
              <a:spcBef>
                <a:spcPts val="0"/>
              </a:spcBef>
              <a:spcAft>
                <a:spcPts val="0"/>
              </a:spcAft>
              <a:buNone/>
            </a:pPr>
            <a:r>
              <a:t/>
            </a:r>
            <a:endParaRPr b="1" sz="1200">
              <a:latin typeface="Lora"/>
              <a:ea typeface="Lora"/>
              <a:cs typeface="Lora"/>
              <a:sym typeface="Lora"/>
            </a:endParaRPr>
          </a:p>
          <a:p>
            <a:pPr indent="0" lvl="0" marL="0" rtl="0" algn="l">
              <a:spcBef>
                <a:spcPts val="0"/>
              </a:spcBef>
              <a:spcAft>
                <a:spcPts val="0"/>
              </a:spcAft>
              <a:buNone/>
            </a:pPr>
            <a:r>
              <a:rPr lang="en" sz="1200">
                <a:latin typeface="Lora"/>
                <a:ea typeface="Lora"/>
                <a:cs typeface="Lora"/>
                <a:sym typeface="Lora"/>
              </a:rPr>
              <a:t>= (6+14+11+7+10+22+21+19)/8</a:t>
            </a:r>
            <a:endParaRPr sz="1200">
              <a:latin typeface="Lora"/>
              <a:ea typeface="Lora"/>
              <a:cs typeface="Lora"/>
              <a:sym typeface="Lora"/>
            </a:endParaRPr>
          </a:p>
          <a:p>
            <a:pPr indent="0" lvl="0" marL="0" rtl="0" algn="l">
              <a:spcBef>
                <a:spcPts val="0"/>
              </a:spcBef>
              <a:spcAft>
                <a:spcPts val="0"/>
              </a:spcAft>
              <a:buNone/>
            </a:pPr>
            <a:r>
              <a:rPr lang="en" sz="1200">
                <a:latin typeface="Lora"/>
                <a:ea typeface="Lora"/>
                <a:cs typeface="Lora"/>
                <a:sym typeface="Lora"/>
              </a:rPr>
              <a:t>= 13.75</a:t>
            </a:r>
            <a:endParaRPr sz="1200">
              <a:latin typeface="Lora"/>
              <a:ea typeface="Lora"/>
              <a:cs typeface="Lora"/>
              <a:sym typeface="Lora"/>
            </a:endParaRPr>
          </a:p>
          <a:p>
            <a:pPr indent="0" lvl="0" marL="0" rtl="0" algn="l">
              <a:spcBef>
                <a:spcPts val="0"/>
              </a:spcBef>
              <a:spcAft>
                <a:spcPts val="0"/>
              </a:spcAft>
              <a:buNone/>
            </a:pPr>
            <a:r>
              <a:t/>
            </a:r>
            <a:endParaRPr sz="1200">
              <a:latin typeface="Lora"/>
              <a:ea typeface="Lora"/>
              <a:cs typeface="Lora"/>
              <a:sym typeface="Lora"/>
            </a:endParaRPr>
          </a:p>
        </p:txBody>
      </p:sp>
      <p:pic>
        <p:nvPicPr>
          <p:cNvPr id="412" name="Google Shape;412;p54"/>
          <p:cNvPicPr preferRelativeResize="0"/>
          <p:nvPr/>
        </p:nvPicPr>
        <p:blipFill>
          <a:blip r:embed="rId3">
            <a:alphaModFix/>
          </a:blip>
          <a:stretch>
            <a:fillRect/>
          </a:stretch>
        </p:blipFill>
        <p:spPr>
          <a:xfrm>
            <a:off x="2649375" y="1152425"/>
            <a:ext cx="6182925" cy="38231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Completed </a:t>
            </a:r>
            <a:r>
              <a:rPr lang="en"/>
              <a:t>Committed</a:t>
            </a:r>
            <a:r>
              <a:rPr lang="en"/>
              <a:t> </a:t>
            </a:r>
            <a:r>
              <a:rPr lang="en"/>
              <a:t>Ratio</a:t>
            </a:r>
            <a:endParaRPr/>
          </a:p>
        </p:txBody>
      </p:sp>
      <p:sp>
        <p:nvSpPr>
          <p:cNvPr id="418" name="Google Shape;418;p55"/>
          <p:cNvSpPr/>
          <p:nvPr/>
        </p:nvSpPr>
        <p:spPr>
          <a:xfrm>
            <a:off x="5344950" y="3620100"/>
            <a:ext cx="2927700" cy="631200"/>
          </a:xfrm>
          <a:prstGeom prst="wedgeRoundRectCallout">
            <a:avLst>
              <a:gd fmla="val -58716" name="adj1"/>
              <a:gd fmla="val -12502" name="adj2"/>
              <a:gd fmla="val 0" name="adj3"/>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ora"/>
                <a:ea typeface="Lora"/>
                <a:cs typeface="Lora"/>
                <a:sym typeface="Lora"/>
              </a:rPr>
              <a:t>Current Completed Committed Ratio (Sprint 8) = 100.00%</a:t>
            </a:r>
            <a:endParaRPr>
              <a:latin typeface="Lora"/>
              <a:ea typeface="Lora"/>
              <a:cs typeface="Lora"/>
              <a:sym typeface="Lora"/>
            </a:endParaRPr>
          </a:p>
        </p:txBody>
      </p:sp>
      <p:sp>
        <p:nvSpPr>
          <p:cNvPr id="419" name="Google Shape;419;p55"/>
          <p:cNvSpPr/>
          <p:nvPr/>
        </p:nvSpPr>
        <p:spPr>
          <a:xfrm>
            <a:off x="5344950" y="1789813"/>
            <a:ext cx="2927700" cy="631200"/>
          </a:xfrm>
          <a:prstGeom prst="wedgeRoundRectCallout">
            <a:avLst>
              <a:gd fmla="val -58716" name="adj1"/>
              <a:gd fmla="val -12502" name="adj2"/>
              <a:gd fmla="val 0" name="adj3"/>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ora"/>
                <a:ea typeface="Lora"/>
                <a:cs typeface="Lora"/>
                <a:sym typeface="Lora"/>
              </a:rPr>
              <a:t>Average Completed Committed Ratio = 100.00%</a:t>
            </a:r>
            <a:endParaRPr>
              <a:latin typeface="Lora"/>
              <a:ea typeface="Lora"/>
              <a:cs typeface="Lora"/>
              <a:sym typeface="Lora"/>
            </a:endParaRPr>
          </a:p>
        </p:txBody>
      </p:sp>
      <p:graphicFrame>
        <p:nvGraphicFramePr>
          <p:cNvPr id="420" name="Google Shape;420;p55"/>
          <p:cNvGraphicFramePr/>
          <p:nvPr/>
        </p:nvGraphicFramePr>
        <p:xfrm>
          <a:off x="311700" y="1882975"/>
          <a:ext cx="3000000" cy="3000000"/>
        </p:xfrm>
        <a:graphic>
          <a:graphicData uri="http://schemas.openxmlformats.org/drawingml/2006/table">
            <a:tbl>
              <a:tblPr>
                <a:noFill/>
                <a:tableStyleId>{FA34906C-9D3B-41FA-BB9F-2145C4E300C3}</a:tableStyleId>
              </a:tblPr>
              <a:tblGrid>
                <a:gridCol w="1905000"/>
                <a:gridCol w="952500"/>
                <a:gridCol w="952500"/>
                <a:gridCol w="952500"/>
              </a:tblGrid>
              <a:tr h="219075">
                <a:tc>
                  <a:txBody>
                    <a:bodyPr/>
                    <a:lstStyle/>
                    <a:p>
                      <a:pPr indent="0" lvl="0" marL="0" rtl="0" algn="ctr">
                        <a:lnSpc>
                          <a:spcPct val="115000"/>
                        </a:lnSpc>
                        <a:spcBef>
                          <a:spcPts val="0"/>
                        </a:spcBef>
                        <a:spcAft>
                          <a:spcPts val="0"/>
                        </a:spcAft>
                        <a:buNone/>
                      </a:pPr>
                      <a:r>
                        <a:rPr b="1" lang="en" sz="1200">
                          <a:latin typeface="Lora"/>
                          <a:ea typeface="Lora"/>
                          <a:cs typeface="Lora"/>
                          <a:sym typeface="Lora"/>
                        </a:rPr>
                        <a:t>Sprint</a:t>
                      </a:r>
                      <a:endParaRPr b="1" sz="1200">
                        <a:latin typeface="Lora"/>
                        <a:ea typeface="Lora"/>
                        <a:cs typeface="Lora"/>
                        <a:sym typeface="Lor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b="1" lang="en" sz="1200">
                          <a:latin typeface="Lora"/>
                          <a:ea typeface="Lora"/>
                          <a:cs typeface="Lora"/>
                          <a:sym typeface="Lora"/>
                        </a:rPr>
                        <a:t>Committed</a:t>
                      </a:r>
                      <a:endParaRPr b="1" sz="1200">
                        <a:latin typeface="Lora"/>
                        <a:ea typeface="Lora"/>
                        <a:cs typeface="Lora"/>
                        <a:sym typeface="Lor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b="1" lang="en" sz="1200">
                          <a:latin typeface="Lora"/>
                          <a:ea typeface="Lora"/>
                          <a:cs typeface="Lora"/>
                          <a:sym typeface="Lora"/>
                        </a:rPr>
                        <a:t>Completed</a:t>
                      </a:r>
                      <a:endParaRPr b="1" sz="1200">
                        <a:latin typeface="Lora"/>
                        <a:ea typeface="Lora"/>
                        <a:cs typeface="Lora"/>
                        <a:sym typeface="Lor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b="1" lang="en" sz="1200">
                          <a:latin typeface="Lora"/>
                          <a:ea typeface="Lora"/>
                          <a:cs typeface="Lora"/>
                          <a:sym typeface="Lora"/>
                        </a:rPr>
                        <a:t>Ratio</a:t>
                      </a:r>
                      <a:endParaRPr b="1" sz="1200">
                        <a:latin typeface="Lora"/>
                        <a:ea typeface="Lora"/>
                        <a:cs typeface="Lora"/>
                        <a:sym typeface="Lor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r>
              <a:tr h="209550">
                <a:tc>
                  <a:txBody>
                    <a:bodyPr/>
                    <a:lstStyle/>
                    <a:p>
                      <a:pPr indent="0" lvl="0" marL="0" rtl="0" algn="ctr">
                        <a:lnSpc>
                          <a:spcPct val="115000"/>
                        </a:lnSpc>
                        <a:spcBef>
                          <a:spcPts val="0"/>
                        </a:spcBef>
                        <a:spcAft>
                          <a:spcPts val="0"/>
                        </a:spcAft>
                        <a:buNone/>
                      </a:pPr>
                      <a:r>
                        <a:rPr lang="en" sz="1100">
                          <a:latin typeface="Lora"/>
                          <a:ea typeface="Lora"/>
                          <a:cs typeface="Lora"/>
                          <a:sym typeface="Lora"/>
                        </a:rPr>
                        <a:t>EAS Sprint 1</a:t>
                      </a:r>
                      <a:endParaRPr sz="1100">
                        <a:latin typeface="Lora"/>
                        <a:ea typeface="Lora"/>
                        <a:cs typeface="Lora"/>
                        <a:sym typeface="Lor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Lora"/>
                          <a:ea typeface="Lora"/>
                          <a:cs typeface="Lora"/>
                          <a:sym typeface="Lora"/>
                        </a:rPr>
                        <a:t>6</a:t>
                      </a:r>
                      <a:endParaRPr sz="1100">
                        <a:latin typeface="Lora"/>
                        <a:ea typeface="Lora"/>
                        <a:cs typeface="Lora"/>
                        <a:sym typeface="Lor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Lora"/>
                          <a:ea typeface="Lora"/>
                          <a:cs typeface="Lora"/>
                          <a:sym typeface="Lora"/>
                        </a:rPr>
                        <a:t>6</a:t>
                      </a:r>
                      <a:endParaRPr sz="1100">
                        <a:latin typeface="Lora"/>
                        <a:ea typeface="Lora"/>
                        <a:cs typeface="Lora"/>
                        <a:sym typeface="Lor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Lora"/>
                          <a:ea typeface="Lora"/>
                          <a:cs typeface="Lora"/>
                          <a:sym typeface="Lora"/>
                        </a:rPr>
                        <a:t>100.00%</a:t>
                      </a:r>
                      <a:endParaRPr sz="1100">
                        <a:latin typeface="Lora"/>
                        <a:ea typeface="Lora"/>
                        <a:cs typeface="Lora"/>
                        <a:sym typeface="Lor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9550">
                <a:tc>
                  <a:txBody>
                    <a:bodyPr/>
                    <a:lstStyle/>
                    <a:p>
                      <a:pPr indent="0" lvl="0" marL="0" rtl="0" algn="ctr">
                        <a:lnSpc>
                          <a:spcPct val="115000"/>
                        </a:lnSpc>
                        <a:spcBef>
                          <a:spcPts val="0"/>
                        </a:spcBef>
                        <a:spcAft>
                          <a:spcPts val="0"/>
                        </a:spcAft>
                        <a:buNone/>
                      </a:pPr>
                      <a:r>
                        <a:rPr lang="en" sz="1100">
                          <a:latin typeface="Lora"/>
                          <a:ea typeface="Lora"/>
                          <a:cs typeface="Lora"/>
                          <a:sym typeface="Lora"/>
                        </a:rPr>
                        <a:t>EAS Sprint 2</a:t>
                      </a:r>
                      <a:endParaRPr sz="1100">
                        <a:latin typeface="Lora"/>
                        <a:ea typeface="Lora"/>
                        <a:cs typeface="Lora"/>
                        <a:sym typeface="Lor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1100">
                          <a:latin typeface="Lora"/>
                          <a:ea typeface="Lora"/>
                          <a:cs typeface="Lora"/>
                          <a:sym typeface="Lora"/>
                        </a:rPr>
                        <a:t>14</a:t>
                      </a:r>
                      <a:endParaRPr sz="1100">
                        <a:latin typeface="Lora"/>
                        <a:ea typeface="Lora"/>
                        <a:cs typeface="Lora"/>
                        <a:sym typeface="Lor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1100">
                          <a:latin typeface="Lora"/>
                          <a:ea typeface="Lora"/>
                          <a:cs typeface="Lora"/>
                          <a:sym typeface="Lora"/>
                        </a:rPr>
                        <a:t>14</a:t>
                      </a:r>
                      <a:endParaRPr sz="1100">
                        <a:latin typeface="Lora"/>
                        <a:ea typeface="Lora"/>
                        <a:cs typeface="Lora"/>
                        <a:sym typeface="Lor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1100">
                          <a:latin typeface="Lora"/>
                          <a:ea typeface="Lora"/>
                          <a:cs typeface="Lora"/>
                          <a:sym typeface="Lora"/>
                        </a:rPr>
                        <a:t>100.00%</a:t>
                      </a:r>
                      <a:endParaRPr sz="1100">
                        <a:latin typeface="Lora"/>
                        <a:ea typeface="Lora"/>
                        <a:cs typeface="Lora"/>
                        <a:sym typeface="Lor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CE5CD"/>
                    </a:solidFill>
                  </a:tcPr>
                </a:tc>
              </a:tr>
              <a:tr h="209550">
                <a:tc>
                  <a:txBody>
                    <a:bodyPr/>
                    <a:lstStyle/>
                    <a:p>
                      <a:pPr indent="0" lvl="0" marL="0" rtl="0" algn="ctr">
                        <a:lnSpc>
                          <a:spcPct val="115000"/>
                        </a:lnSpc>
                        <a:spcBef>
                          <a:spcPts val="0"/>
                        </a:spcBef>
                        <a:spcAft>
                          <a:spcPts val="0"/>
                        </a:spcAft>
                        <a:buNone/>
                      </a:pPr>
                      <a:r>
                        <a:rPr lang="en" sz="1100">
                          <a:latin typeface="Lora"/>
                          <a:ea typeface="Lora"/>
                          <a:cs typeface="Lora"/>
                          <a:sym typeface="Lora"/>
                        </a:rPr>
                        <a:t>EAS Sprint 3</a:t>
                      </a:r>
                      <a:endParaRPr sz="1100">
                        <a:latin typeface="Lora"/>
                        <a:ea typeface="Lora"/>
                        <a:cs typeface="Lora"/>
                        <a:sym typeface="Lor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Lora"/>
                          <a:ea typeface="Lora"/>
                          <a:cs typeface="Lora"/>
                          <a:sym typeface="Lora"/>
                        </a:rPr>
                        <a:t>11</a:t>
                      </a:r>
                      <a:endParaRPr sz="1100">
                        <a:latin typeface="Lora"/>
                        <a:ea typeface="Lora"/>
                        <a:cs typeface="Lora"/>
                        <a:sym typeface="Lor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Lora"/>
                          <a:ea typeface="Lora"/>
                          <a:cs typeface="Lora"/>
                          <a:sym typeface="Lora"/>
                        </a:rPr>
                        <a:t>11</a:t>
                      </a:r>
                      <a:endParaRPr sz="1100">
                        <a:latin typeface="Lora"/>
                        <a:ea typeface="Lora"/>
                        <a:cs typeface="Lora"/>
                        <a:sym typeface="Lor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Lora"/>
                          <a:ea typeface="Lora"/>
                          <a:cs typeface="Lora"/>
                          <a:sym typeface="Lora"/>
                        </a:rPr>
                        <a:t>100.00%</a:t>
                      </a:r>
                      <a:endParaRPr sz="1100">
                        <a:latin typeface="Lora"/>
                        <a:ea typeface="Lora"/>
                        <a:cs typeface="Lora"/>
                        <a:sym typeface="Lor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9550">
                <a:tc>
                  <a:txBody>
                    <a:bodyPr/>
                    <a:lstStyle/>
                    <a:p>
                      <a:pPr indent="0" lvl="0" marL="0" rtl="0" algn="ctr">
                        <a:lnSpc>
                          <a:spcPct val="115000"/>
                        </a:lnSpc>
                        <a:spcBef>
                          <a:spcPts val="0"/>
                        </a:spcBef>
                        <a:spcAft>
                          <a:spcPts val="0"/>
                        </a:spcAft>
                        <a:buNone/>
                      </a:pPr>
                      <a:r>
                        <a:rPr lang="en" sz="1100">
                          <a:latin typeface="Lora"/>
                          <a:ea typeface="Lora"/>
                          <a:cs typeface="Lora"/>
                          <a:sym typeface="Lora"/>
                        </a:rPr>
                        <a:t>EAS Sprint 4</a:t>
                      </a:r>
                      <a:endParaRPr sz="1100">
                        <a:latin typeface="Lora"/>
                        <a:ea typeface="Lora"/>
                        <a:cs typeface="Lora"/>
                        <a:sym typeface="Lor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1100">
                          <a:latin typeface="Lora"/>
                          <a:ea typeface="Lora"/>
                          <a:cs typeface="Lora"/>
                          <a:sym typeface="Lora"/>
                        </a:rPr>
                        <a:t>7</a:t>
                      </a:r>
                      <a:endParaRPr sz="1100">
                        <a:latin typeface="Lora"/>
                        <a:ea typeface="Lora"/>
                        <a:cs typeface="Lora"/>
                        <a:sym typeface="Lor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1100">
                          <a:latin typeface="Lora"/>
                          <a:ea typeface="Lora"/>
                          <a:cs typeface="Lora"/>
                          <a:sym typeface="Lora"/>
                        </a:rPr>
                        <a:t>7</a:t>
                      </a:r>
                      <a:endParaRPr sz="1100">
                        <a:latin typeface="Lora"/>
                        <a:ea typeface="Lora"/>
                        <a:cs typeface="Lora"/>
                        <a:sym typeface="Lor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1100">
                          <a:latin typeface="Lora"/>
                          <a:ea typeface="Lora"/>
                          <a:cs typeface="Lora"/>
                          <a:sym typeface="Lora"/>
                        </a:rPr>
                        <a:t>100.00%</a:t>
                      </a:r>
                      <a:endParaRPr sz="1100">
                        <a:latin typeface="Lora"/>
                        <a:ea typeface="Lora"/>
                        <a:cs typeface="Lora"/>
                        <a:sym typeface="Lor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CE5CD"/>
                    </a:solidFill>
                  </a:tcPr>
                </a:tc>
              </a:tr>
              <a:tr h="209550">
                <a:tc>
                  <a:txBody>
                    <a:bodyPr/>
                    <a:lstStyle/>
                    <a:p>
                      <a:pPr indent="0" lvl="0" marL="0" rtl="0" algn="ctr">
                        <a:lnSpc>
                          <a:spcPct val="115000"/>
                        </a:lnSpc>
                        <a:spcBef>
                          <a:spcPts val="0"/>
                        </a:spcBef>
                        <a:spcAft>
                          <a:spcPts val="0"/>
                        </a:spcAft>
                        <a:buNone/>
                      </a:pPr>
                      <a:r>
                        <a:rPr lang="en" sz="1100">
                          <a:latin typeface="Lora"/>
                          <a:ea typeface="Lora"/>
                          <a:cs typeface="Lora"/>
                          <a:sym typeface="Lora"/>
                        </a:rPr>
                        <a:t>EAS Sprint 5</a:t>
                      </a:r>
                      <a:endParaRPr sz="1100">
                        <a:latin typeface="Lora"/>
                        <a:ea typeface="Lora"/>
                        <a:cs typeface="Lora"/>
                        <a:sym typeface="Lor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Lora"/>
                          <a:ea typeface="Lora"/>
                          <a:cs typeface="Lora"/>
                          <a:sym typeface="Lora"/>
                        </a:rPr>
                        <a:t>10</a:t>
                      </a:r>
                      <a:endParaRPr sz="1100">
                        <a:latin typeface="Lora"/>
                        <a:ea typeface="Lora"/>
                        <a:cs typeface="Lora"/>
                        <a:sym typeface="Lor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Lora"/>
                          <a:ea typeface="Lora"/>
                          <a:cs typeface="Lora"/>
                          <a:sym typeface="Lora"/>
                        </a:rPr>
                        <a:t>10</a:t>
                      </a:r>
                      <a:endParaRPr sz="1100">
                        <a:latin typeface="Lora"/>
                        <a:ea typeface="Lora"/>
                        <a:cs typeface="Lora"/>
                        <a:sym typeface="Lor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Lora"/>
                          <a:ea typeface="Lora"/>
                          <a:cs typeface="Lora"/>
                          <a:sym typeface="Lora"/>
                        </a:rPr>
                        <a:t>100.00%</a:t>
                      </a:r>
                      <a:endParaRPr sz="1100">
                        <a:latin typeface="Lora"/>
                        <a:ea typeface="Lora"/>
                        <a:cs typeface="Lora"/>
                        <a:sym typeface="Lor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9550">
                <a:tc>
                  <a:txBody>
                    <a:bodyPr/>
                    <a:lstStyle/>
                    <a:p>
                      <a:pPr indent="0" lvl="0" marL="0" rtl="0" algn="ctr">
                        <a:lnSpc>
                          <a:spcPct val="115000"/>
                        </a:lnSpc>
                        <a:spcBef>
                          <a:spcPts val="0"/>
                        </a:spcBef>
                        <a:spcAft>
                          <a:spcPts val="0"/>
                        </a:spcAft>
                        <a:buNone/>
                      </a:pPr>
                      <a:r>
                        <a:rPr lang="en" sz="1100">
                          <a:latin typeface="Lora"/>
                          <a:ea typeface="Lora"/>
                          <a:cs typeface="Lora"/>
                          <a:sym typeface="Lora"/>
                        </a:rPr>
                        <a:t>EAS Sprint 6</a:t>
                      </a:r>
                      <a:endParaRPr sz="1100">
                        <a:latin typeface="Lora"/>
                        <a:ea typeface="Lora"/>
                        <a:cs typeface="Lora"/>
                        <a:sym typeface="Lor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1100">
                          <a:latin typeface="Lora"/>
                          <a:ea typeface="Lora"/>
                          <a:cs typeface="Lora"/>
                          <a:sym typeface="Lora"/>
                        </a:rPr>
                        <a:t>22</a:t>
                      </a:r>
                      <a:endParaRPr sz="1100">
                        <a:latin typeface="Lora"/>
                        <a:ea typeface="Lora"/>
                        <a:cs typeface="Lora"/>
                        <a:sym typeface="Lor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1100">
                          <a:latin typeface="Lora"/>
                          <a:ea typeface="Lora"/>
                          <a:cs typeface="Lora"/>
                          <a:sym typeface="Lora"/>
                        </a:rPr>
                        <a:t>22</a:t>
                      </a:r>
                      <a:endParaRPr sz="1100">
                        <a:latin typeface="Lora"/>
                        <a:ea typeface="Lora"/>
                        <a:cs typeface="Lora"/>
                        <a:sym typeface="Lor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1100">
                          <a:latin typeface="Lora"/>
                          <a:ea typeface="Lora"/>
                          <a:cs typeface="Lora"/>
                          <a:sym typeface="Lora"/>
                        </a:rPr>
                        <a:t>100.00%</a:t>
                      </a:r>
                      <a:endParaRPr sz="1100">
                        <a:latin typeface="Lora"/>
                        <a:ea typeface="Lora"/>
                        <a:cs typeface="Lora"/>
                        <a:sym typeface="Lor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CE5CD"/>
                    </a:solidFill>
                  </a:tcPr>
                </a:tc>
              </a:tr>
              <a:tr h="209550">
                <a:tc>
                  <a:txBody>
                    <a:bodyPr/>
                    <a:lstStyle/>
                    <a:p>
                      <a:pPr indent="0" lvl="0" marL="0" rtl="0" algn="ctr">
                        <a:lnSpc>
                          <a:spcPct val="115000"/>
                        </a:lnSpc>
                        <a:spcBef>
                          <a:spcPts val="0"/>
                        </a:spcBef>
                        <a:spcAft>
                          <a:spcPts val="0"/>
                        </a:spcAft>
                        <a:buNone/>
                      </a:pPr>
                      <a:r>
                        <a:rPr lang="en" sz="1100">
                          <a:latin typeface="Lora"/>
                          <a:ea typeface="Lora"/>
                          <a:cs typeface="Lora"/>
                          <a:sym typeface="Lora"/>
                        </a:rPr>
                        <a:t>EAS Sprint 7</a:t>
                      </a:r>
                      <a:endParaRPr sz="1100">
                        <a:latin typeface="Lora"/>
                        <a:ea typeface="Lora"/>
                        <a:cs typeface="Lora"/>
                        <a:sym typeface="Lor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Lora"/>
                          <a:ea typeface="Lora"/>
                          <a:cs typeface="Lora"/>
                          <a:sym typeface="Lora"/>
                        </a:rPr>
                        <a:t>21</a:t>
                      </a:r>
                      <a:endParaRPr sz="1100">
                        <a:latin typeface="Lora"/>
                        <a:ea typeface="Lora"/>
                        <a:cs typeface="Lora"/>
                        <a:sym typeface="Lor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Lora"/>
                          <a:ea typeface="Lora"/>
                          <a:cs typeface="Lora"/>
                          <a:sym typeface="Lora"/>
                        </a:rPr>
                        <a:t>21</a:t>
                      </a:r>
                      <a:endParaRPr sz="1100">
                        <a:latin typeface="Lora"/>
                        <a:ea typeface="Lora"/>
                        <a:cs typeface="Lora"/>
                        <a:sym typeface="Lor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Lora"/>
                          <a:ea typeface="Lora"/>
                          <a:cs typeface="Lora"/>
                          <a:sym typeface="Lora"/>
                        </a:rPr>
                        <a:t>100.00%</a:t>
                      </a:r>
                      <a:endParaRPr sz="1100">
                        <a:latin typeface="Lora"/>
                        <a:ea typeface="Lora"/>
                        <a:cs typeface="Lora"/>
                        <a:sym typeface="Lor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9550">
                <a:tc>
                  <a:txBody>
                    <a:bodyPr/>
                    <a:lstStyle/>
                    <a:p>
                      <a:pPr indent="0" lvl="0" marL="0" rtl="0" algn="ctr">
                        <a:lnSpc>
                          <a:spcPct val="115000"/>
                        </a:lnSpc>
                        <a:spcBef>
                          <a:spcPts val="0"/>
                        </a:spcBef>
                        <a:spcAft>
                          <a:spcPts val="0"/>
                        </a:spcAft>
                        <a:buNone/>
                      </a:pPr>
                      <a:r>
                        <a:rPr lang="en" sz="1100">
                          <a:latin typeface="Lora"/>
                          <a:ea typeface="Lora"/>
                          <a:cs typeface="Lora"/>
                          <a:sym typeface="Lora"/>
                        </a:rPr>
                        <a:t>EAS Sprint 8</a:t>
                      </a:r>
                      <a:endParaRPr sz="1100">
                        <a:latin typeface="Lora"/>
                        <a:ea typeface="Lora"/>
                        <a:cs typeface="Lora"/>
                        <a:sym typeface="Lor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1100">
                          <a:latin typeface="Lora"/>
                          <a:ea typeface="Lora"/>
                          <a:cs typeface="Lora"/>
                          <a:sym typeface="Lora"/>
                        </a:rPr>
                        <a:t>19</a:t>
                      </a:r>
                      <a:endParaRPr sz="1100">
                        <a:latin typeface="Lora"/>
                        <a:ea typeface="Lora"/>
                        <a:cs typeface="Lora"/>
                        <a:sym typeface="Lor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1100">
                          <a:latin typeface="Lora"/>
                          <a:ea typeface="Lora"/>
                          <a:cs typeface="Lora"/>
                          <a:sym typeface="Lora"/>
                        </a:rPr>
                        <a:t>19</a:t>
                      </a:r>
                      <a:endParaRPr sz="1100">
                        <a:latin typeface="Lora"/>
                        <a:ea typeface="Lora"/>
                        <a:cs typeface="Lora"/>
                        <a:sym typeface="Lor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1100">
                          <a:latin typeface="Lora"/>
                          <a:ea typeface="Lora"/>
                          <a:cs typeface="Lora"/>
                          <a:sym typeface="Lora"/>
                        </a:rPr>
                        <a:t>100.00%</a:t>
                      </a:r>
                      <a:endParaRPr sz="1100">
                        <a:latin typeface="Lora"/>
                        <a:ea typeface="Lora"/>
                        <a:cs typeface="Lora"/>
                        <a:sym typeface="Lor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CE5CD"/>
                    </a:solidFill>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Sprint - 8: Results</a:t>
            </a:r>
            <a:endParaRPr/>
          </a:p>
        </p:txBody>
      </p:sp>
      <p:sp>
        <p:nvSpPr>
          <p:cNvPr id="426" name="Google Shape;426;p56"/>
          <p:cNvSpPr txBox="1"/>
          <p:nvPr/>
        </p:nvSpPr>
        <p:spPr>
          <a:xfrm>
            <a:off x="913200" y="3463050"/>
            <a:ext cx="2874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Open Sans"/>
                <a:ea typeface="Open Sans"/>
                <a:cs typeface="Open Sans"/>
                <a:sym typeface="Open Sans"/>
              </a:rPr>
              <a:t>Authentication Code Popup</a:t>
            </a:r>
            <a:endParaRPr sz="1200">
              <a:latin typeface="Open Sans"/>
              <a:ea typeface="Open Sans"/>
              <a:cs typeface="Open Sans"/>
              <a:sym typeface="Open Sans"/>
            </a:endParaRPr>
          </a:p>
          <a:p>
            <a:pPr indent="0" lvl="0" marL="0" rtl="0" algn="ctr">
              <a:spcBef>
                <a:spcPts val="0"/>
              </a:spcBef>
              <a:spcAft>
                <a:spcPts val="0"/>
              </a:spcAft>
              <a:buNone/>
            </a:pPr>
            <a:r>
              <a:t/>
            </a:r>
            <a:endParaRPr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While registering in the Easify, users have to authenticate themselves by Email verification.</a:t>
            </a:r>
            <a:endParaRPr sz="1200">
              <a:latin typeface="Open Sans"/>
              <a:ea typeface="Open Sans"/>
              <a:cs typeface="Open Sans"/>
              <a:sym typeface="Open Sans"/>
            </a:endParaRPr>
          </a:p>
        </p:txBody>
      </p:sp>
      <p:sp>
        <p:nvSpPr>
          <p:cNvPr id="427" name="Google Shape;427;p56"/>
          <p:cNvSpPr txBox="1"/>
          <p:nvPr/>
        </p:nvSpPr>
        <p:spPr>
          <a:xfrm>
            <a:off x="5298525" y="3413100"/>
            <a:ext cx="2874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Open Sans"/>
                <a:ea typeface="Open Sans"/>
                <a:cs typeface="Open Sans"/>
                <a:sym typeface="Open Sans"/>
              </a:rPr>
              <a:t>Forgot Password</a:t>
            </a:r>
            <a:r>
              <a:rPr lang="en" sz="1200">
                <a:latin typeface="Open Sans"/>
                <a:ea typeface="Open Sans"/>
                <a:cs typeface="Open Sans"/>
                <a:sym typeface="Open Sans"/>
              </a:rPr>
              <a:t> Page</a:t>
            </a:r>
            <a:endParaRPr sz="1200">
              <a:latin typeface="Open Sans"/>
              <a:ea typeface="Open Sans"/>
              <a:cs typeface="Open Sans"/>
              <a:sym typeface="Open Sans"/>
            </a:endParaRPr>
          </a:p>
          <a:p>
            <a:pPr indent="0" lvl="0" marL="0" rtl="0" algn="ctr">
              <a:spcBef>
                <a:spcPts val="0"/>
              </a:spcBef>
              <a:spcAft>
                <a:spcPts val="0"/>
              </a:spcAft>
              <a:buNone/>
            </a:pPr>
            <a:r>
              <a:t/>
            </a:r>
            <a:endParaRPr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Now users can get there account back using forgot password functionality.</a:t>
            </a:r>
            <a:endParaRPr sz="1200">
              <a:latin typeface="Open Sans"/>
              <a:ea typeface="Open Sans"/>
              <a:cs typeface="Open Sans"/>
              <a:sym typeface="Open Sans"/>
            </a:endParaRPr>
          </a:p>
        </p:txBody>
      </p:sp>
      <p:pic>
        <p:nvPicPr>
          <p:cNvPr id="428" name="Google Shape;428;p56"/>
          <p:cNvPicPr preferRelativeResize="0"/>
          <p:nvPr/>
        </p:nvPicPr>
        <p:blipFill>
          <a:blip r:embed="rId3">
            <a:alphaModFix/>
          </a:blip>
          <a:stretch>
            <a:fillRect/>
          </a:stretch>
        </p:blipFill>
        <p:spPr>
          <a:xfrm>
            <a:off x="4699125" y="1152413"/>
            <a:ext cx="4072801" cy="2211401"/>
          </a:xfrm>
          <a:prstGeom prst="rect">
            <a:avLst/>
          </a:prstGeom>
          <a:noFill/>
          <a:ln>
            <a:noFill/>
          </a:ln>
        </p:spPr>
      </p:pic>
      <p:pic>
        <p:nvPicPr>
          <p:cNvPr id="429" name="Google Shape;429;p56"/>
          <p:cNvPicPr preferRelativeResize="0"/>
          <p:nvPr/>
        </p:nvPicPr>
        <p:blipFill>
          <a:blip r:embed="rId4">
            <a:alphaModFix/>
          </a:blip>
          <a:stretch>
            <a:fillRect/>
          </a:stretch>
        </p:blipFill>
        <p:spPr>
          <a:xfrm>
            <a:off x="311700" y="1152437"/>
            <a:ext cx="4072801" cy="221139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Sprint - 8: Results Continue</a:t>
            </a:r>
            <a:endParaRPr/>
          </a:p>
        </p:txBody>
      </p:sp>
      <p:sp>
        <p:nvSpPr>
          <p:cNvPr id="435" name="Google Shape;435;p57"/>
          <p:cNvSpPr txBox="1"/>
          <p:nvPr/>
        </p:nvSpPr>
        <p:spPr>
          <a:xfrm>
            <a:off x="913200" y="3463050"/>
            <a:ext cx="2874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Open Sans"/>
                <a:ea typeface="Open Sans"/>
                <a:cs typeface="Open Sans"/>
                <a:sym typeface="Open Sans"/>
              </a:rPr>
              <a:t>Profile Page</a:t>
            </a:r>
            <a:endParaRPr sz="1200">
              <a:latin typeface="Open Sans"/>
              <a:ea typeface="Open Sans"/>
              <a:cs typeface="Open Sans"/>
              <a:sym typeface="Open Sans"/>
            </a:endParaRPr>
          </a:p>
          <a:p>
            <a:pPr indent="0" lvl="0" marL="0" rtl="0" algn="ctr">
              <a:spcBef>
                <a:spcPts val="0"/>
              </a:spcBef>
              <a:spcAft>
                <a:spcPts val="0"/>
              </a:spcAft>
              <a:buNone/>
            </a:pPr>
            <a:r>
              <a:t/>
            </a:r>
            <a:endParaRPr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User can edit their name and profile photo. Also they can change their password.</a:t>
            </a:r>
            <a:endParaRPr sz="1200">
              <a:latin typeface="Open Sans"/>
              <a:ea typeface="Open Sans"/>
              <a:cs typeface="Open Sans"/>
              <a:sym typeface="Open Sans"/>
            </a:endParaRPr>
          </a:p>
        </p:txBody>
      </p:sp>
      <p:sp>
        <p:nvSpPr>
          <p:cNvPr id="436" name="Google Shape;436;p57"/>
          <p:cNvSpPr txBox="1"/>
          <p:nvPr/>
        </p:nvSpPr>
        <p:spPr>
          <a:xfrm>
            <a:off x="5298525" y="3413100"/>
            <a:ext cx="2874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Open Sans"/>
                <a:ea typeface="Open Sans"/>
                <a:cs typeface="Open Sans"/>
                <a:sym typeface="Open Sans"/>
              </a:rPr>
              <a:t>Project Setting</a:t>
            </a:r>
            <a:r>
              <a:rPr lang="en" sz="1200">
                <a:latin typeface="Open Sans"/>
                <a:ea typeface="Open Sans"/>
                <a:cs typeface="Open Sans"/>
                <a:sym typeface="Open Sans"/>
              </a:rPr>
              <a:t> Page</a:t>
            </a:r>
            <a:endParaRPr sz="1200">
              <a:latin typeface="Open Sans"/>
              <a:ea typeface="Open Sans"/>
              <a:cs typeface="Open Sans"/>
              <a:sym typeface="Open Sans"/>
            </a:endParaRPr>
          </a:p>
          <a:p>
            <a:pPr indent="0" lvl="0" marL="0" rtl="0" algn="ctr">
              <a:spcBef>
                <a:spcPts val="0"/>
              </a:spcBef>
              <a:spcAft>
                <a:spcPts val="0"/>
              </a:spcAft>
              <a:buNone/>
            </a:pPr>
            <a:r>
              <a:t/>
            </a:r>
            <a:endParaRPr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Users can edit</a:t>
            </a:r>
            <a:r>
              <a:rPr lang="en" sz="1200">
                <a:latin typeface="Open Sans"/>
                <a:ea typeface="Open Sans"/>
                <a:cs typeface="Open Sans"/>
                <a:sym typeface="Open Sans"/>
              </a:rPr>
              <a:t> </a:t>
            </a:r>
            <a:r>
              <a:rPr lang="en" sz="1200">
                <a:latin typeface="Open Sans"/>
                <a:ea typeface="Open Sans"/>
                <a:cs typeface="Open Sans"/>
                <a:sym typeface="Open Sans"/>
              </a:rPr>
              <a:t>the unique key and profile photo of the project. User can share-unshare or delete the project.</a:t>
            </a:r>
            <a:endParaRPr sz="1200">
              <a:latin typeface="Open Sans"/>
              <a:ea typeface="Open Sans"/>
              <a:cs typeface="Open Sans"/>
              <a:sym typeface="Open Sans"/>
            </a:endParaRPr>
          </a:p>
        </p:txBody>
      </p:sp>
      <p:pic>
        <p:nvPicPr>
          <p:cNvPr id="437" name="Google Shape;437;p57"/>
          <p:cNvPicPr preferRelativeResize="0"/>
          <p:nvPr/>
        </p:nvPicPr>
        <p:blipFill>
          <a:blip r:embed="rId3">
            <a:alphaModFix/>
          </a:blip>
          <a:stretch>
            <a:fillRect/>
          </a:stretch>
        </p:blipFill>
        <p:spPr>
          <a:xfrm>
            <a:off x="313800" y="1152429"/>
            <a:ext cx="4072801" cy="2211395"/>
          </a:xfrm>
          <a:prstGeom prst="rect">
            <a:avLst/>
          </a:prstGeom>
          <a:noFill/>
          <a:ln>
            <a:noFill/>
          </a:ln>
        </p:spPr>
      </p:pic>
      <p:pic>
        <p:nvPicPr>
          <p:cNvPr id="438" name="Google Shape;438;p57"/>
          <p:cNvPicPr preferRelativeResize="0"/>
          <p:nvPr/>
        </p:nvPicPr>
        <p:blipFill>
          <a:blip r:embed="rId4">
            <a:alphaModFix/>
          </a:blip>
          <a:stretch>
            <a:fillRect/>
          </a:stretch>
        </p:blipFill>
        <p:spPr>
          <a:xfrm>
            <a:off x="4702800" y="1152425"/>
            <a:ext cx="4072801" cy="22114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Retrospective</a:t>
            </a:r>
            <a:endParaRPr/>
          </a:p>
        </p:txBody>
      </p:sp>
      <p:sp>
        <p:nvSpPr>
          <p:cNvPr id="444" name="Google Shape;444;p58"/>
          <p:cNvSpPr txBox="1"/>
          <p:nvPr>
            <p:ph idx="1" type="body"/>
          </p:nvPr>
        </p:nvSpPr>
        <p:spPr>
          <a:xfrm>
            <a:off x="1799550" y="1266325"/>
            <a:ext cx="7032900" cy="789000"/>
          </a:xfrm>
          <a:prstGeom prst="rect">
            <a:avLst/>
          </a:prstGeom>
          <a:ln cap="flat" cmpd="sng" w="9525">
            <a:solidFill>
              <a:srgbClr val="FF9900"/>
            </a:solidFill>
            <a:prstDash val="solid"/>
            <a:round/>
            <a:headEnd len="sm" w="sm" type="none"/>
            <a:tailEnd len="sm" w="sm" type="none"/>
          </a:ln>
        </p:spPr>
        <p:txBody>
          <a:bodyPr anchorCtr="0" anchor="t" bIns="91425" lIns="91425" spcFirstLastPara="1" rIns="91425" wrap="square" tIns="91425">
            <a:normAutofit/>
          </a:bodyPr>
          <a:lstStyle/>
          <a:p>
            <a:pPr indent="-317500" lvl="0" marL="457200" rtl="0" algn="l">
              <a:spcBef>
                <a:spcPts val="0"/>
              </a:spcBef>
              <a:spcAft>
                <a:spcPts val="0"/>
              </a:spcAft>
              <a:buClr>
                <a:srgbClr val="000000"/>
              </a:buClr>
              <a:buSzPts val="1400"/>
              <a:buFont typeface="Lora"/>
              <a:buChar char="●"/>
            </a:pPr>
            <a:r>
              <a:rPr lang="en" sz="1400">
                <a:solidFill>
                  <a:srgbClr val="000000"/>
                </a:solidFill>
                <a:latin typeface="Lora"/>
                <a:ea typeface="Lora"/>
                <a:cs typeface="Lora"/>
                <a:sym typeface="Lora"/>
              </a:rPr>
              <a:t>Code merge with GitHub and AWS Elastic Beanstalk</a:t>
            </a:r>
            <a:endParaRPr sz="1400">
              <a:solidFill>
                <a:srgbClr val="000000"/>
              </a:solidFill>
              <a:latin typeface="Lora"/>
              <a:ea typeface="Lora"/>
              <a:cs typeface="Lora"/>
              <a:sym typeface="Lora"/>
            </a:endParaRPr>
          </a:p>
          <a:p>
            <a:pPr indent="-317500" lvl="0" marL="457200" rtl="0" algn="l">
              <a:spcBef>
                <a:spcPts val="0"/>
              </a:spcBef>
              <a:spcAft>
                <a:spcPts val="0"/>
              </a:spcAft>
              <a:buClr>
                <a:srgbClr val="000000"/>
              </a:buClr>
              <a:buSzPts val="1400"/>
              <a:buFont typeface="Lora"/>
              <a:buChar char="●"/>
            </a:pPr>
            <a:r>
              <a:rPr lang="en" sz="1400">
                <a:solidFill>
                  <a:srgbClr val="000000"/>
                </a:solidFill>
                <a:latin typeface="Lora"/>
                <a:ea typeface="Lora"/>
                <a:cs typeface="Lora"/>
                <a:sym typeface="Lora"/>
              </a:rPr>
              <a:t>Learning and understanding about Agile and web technologies</a:t>
            </a:r>
            <a:endParaRPr sz="1400">
              <a:solidFill>
                <a:srgbClr val="000000"/>
              </a:solidFill>
              <a:latin typeface="Lora"/>
              <a:ea typeface="Lora"/>
              <a:cs typeface="Lora"/>
              <a:sym typeface="Lora"/>
            </a:endParaRPr>
          </a:p>
        </p:txBody>
      </p:sp>
      <p:sp>
        <p:nvSpPr>
          <p:cNvPr id="445" name="Google Shape;445;p58"/>
          <p:cNvSpPr txBox="1"/>
          <p:nvPr>
            <p:ph idx="1" type="body"/>
          </p:nvPr>
        </p:nvSpPr>
        <p:spPr>
          <a:xfrm>
            <a:off x="1799400" y="3780175"/>
            <a:ext cx="7032900" cy="789000"/>
          </a:xfrm>
          <a:prstGeom prst="rect">
            <a:avLst/>
          </a:prstGeom>
          <a:ln cap="flat" cmpd="sng" w="9525">
            <a:solidFill>
              <a:srgbClr val="FF9900"/>
            </a:solidFill>
            <a:prstDash val="solid"/>
            <a:round/>
            <a:headEnd len="sm" w="sm" type="none"/>
            <a:tailEnd len="sm" w="sm" type="none"/>
          </a:ln>
        </p:spPr>
        <p:txBody>
          <a:bodyPr anchorCtr="0" anchor="t" bIns="91425" lIns="91425" spcFirstLastPara="1" rIns="91425" wrap="square" tIns="91425">
            <a:normAutofit/>
          </a:bodyPr>
          <a:lstStyle/>
          <a:p>
            <a:pPr indent="-317500" lvl="0" marL="457200" rtl="0" algn="l">
              <a:spcBef>
                <a:spcPts val="0"/>
              </a:spcBef>
              <a:spcAft>
                <a:spcPts val="0"/>
              </a:spcAft>
              <a:buClr>
                <a:srgbClr val="000000"/>
              </a:buClr>
              <a:buSzPts val="1400"/>
              <a:buFont typeface="Lora"/>
              <a:buChar char="●"/>
            </a:pPr>
            <a:r>
              <a:rPr lang="en" sz="1400">
                <a:solidFill>
                  <a:srgbClr val="000000"/>
                </a:solidFill>
                <a:latin typeface="Lora"/>
                <a:ea typeface="Lora"/>
                <a:cs typeface="Lora"/>
                <a:sym typeface="Lora"/>
              </a:rPr>
              <a:t>Do more research on cloud technologies</a:t>
            </a:r>
            <a:endParaRPr sz="1400">
              <a:solidFill>
                <a:srgbClr val="000000"/>
              </a:solidFill>
              <a:latin typeface="Lora"/>
              <a:ea typeface="Lora"/>
              <a:cs typeface="Lora"/>
              <a:sym typeface="Lora"/>
            </a:endParaRPr>
          </a:p>
        </p:txBody>
      </p:sp>
      <p:sp>
        <p:nvSpPr>
          <p:cNvPr id="446" name="Google Shape;446;p58"/>
          <p:cNvSpPr txBox="1"/>
          <p:nvPr>
            <p:ph idx="1" type="body"/>
          </p:nvPr>
        </p:nvSpPr>
        <p:spPr>
          <a:xfrm>
            <a:off x="1799400" y="2523250"/>
            <a:ext cx="7032900" cy="789000"/>
          </a:xfrm>
          <a:prstGeom prst="rect">
            <a:avLst/>
          </a:prstGeom>
          <a:ln cap="flat" cmpd="sng" w="9525">
            <a:solidFill>
              <a:srgbClr val="FF9900"/>
            </a:solidFill>
            <a:prstDash val="solid"/>
            <a:round/>
            <a:headEnd len="sm" w="sm" type="none"/>
            <a:tailEnd len="sm" w="sm" type="none"/>
          </a:ln>
        </p:spPr>
        <p:txBody>
          <a:bodyPr anchorCtr="0" anchor="t" bIns="91425" lIns="91425" spcFirstLastPara="1" rIns="91425" wrap="square" tIns="91425">
            <a:normAutofit/>
          </a:bodyPr>
          <a:lstStyle/>
          <a:p>
            <a:pPr indent="-317500" lvl="0" marL="457200" rtl="0" algn="l">
              <a:spcBef>
                <a:spcPts val="0"/>
              </a:spcBef>
              <a:spcAft>
                <a:spcPts val="0"/>
              </a:spcAft>
              <a:buClr>
                <a:srgbClr val="000000"/>
              </a:buClr>
              <a:buSzPts val="1400"/>
              <a:buFont typeface="Lora"/>
              <a:buChar char="●"/>
            </a:pPr>
            <a:r>
              <a:rPr lang="en" sz="1400">
                <a:solidFill>
                  <a:srgbClr val="000000"/>
                </a:solidFill>
                <a:latin typeface="Lora"/>
                <a:ea typeface="Lora"/>
                <a:cs typeface="Lora"/>
                <a:sym typeface="Lora"/>
              </a:rPr>
              <a:t>Team meetings are not properly scheduled because of examination</a:t>
            </a:r>
            <a:endParaRPr sz="1400">
              <a:solidFill>
                <a:srgbClr val="000000"/>
              </a:solidFill>
              <a:latin typeface="Lora"/>
              <a:ea typeface="Lora"/>
              <a:cs typeface="Lora"/>
              <a:sym typeface="Lora"/>
            </a:endParaRPr>
          </a:p>
          <a:p>
            <a:pPr indent="-317500" lvl="0" marL="457200" rtl="0" algn="l">
              <a:spcBef>
                <a:spcPts val="0"/>
              </a:spcBef>
              <a:spcAft>
                <a:spcPts val="0"/>
              </a:spcAft>
              <a:buClr>
                <a:srgbClr val="000000"/>
              </a:buClr>
              <a:buSzPts val="1400"/>
              <a:buFont typeface="Lora"/>
              <a:buChar char="●"/>
            </a:pPr>
            <a:r>
              <a:rPr lang="en" sz="1400">
                <a:solidFill>
                  <a:srgbClr val="000000"/>
                </a:solidFill>
                <a:latin typeface="Lora"/>
                <a:ea typeface="Lora"/>
                <a:cs typeface="Lora"/>
                <a:sym typeface="Lora"/>
              </a:rPr>
              <a:t>Research and </a:t>
            </a:r>
            <a:r>
              <a:rPr lang="en" sz="1400">
                <a:solidFill>
                  <a:srgbClr val="000000"/>
                </a:solidFill>
                <a:latin typeface="Lora"/>
                <a:ea typeface="Lora"/>
                <a:cs typeface="Lora"/>
                <a:sym typeface="Lora"/>
              </a:rPr>
              <a:t>understanding</a:t>
            </a:r>
            <a:r>
              <a:rPr lang="en" sz="1400">
                <a:solidFill>
                  <a:srgbClr val="000000"/>
                </a:solidFill>
                <a:latin typeface="Lora"/>
                <a:ea typeface="Lora"/>
                <a:cs typeface="Lora"/>
                <a:sym typeface="Lora"/>
              </a:rPr>
              <a:t> about the cloud technologies</a:t>
            </a:r>
            <a:endParaRPr sz="1400">
              <a:solidFill>
                <a:srgbClr val="000000"/>
              </a:solidFill>
              <a:latin typeface="Lora"/>
              <a:ea typeface="Lora"/>
              <a:cs typeface="Lora"/>
              <a:sym typeface="Lora"/>
            </a:endParaRPr>
          </a:p>
        </p:txBody>
      </p:sp>
      <p:sp>
        <p:nvSpPr>
          <p:cNvPr id="447" name="Google Shape;447;p58"/>
          <p:cNvSpPr/>
          <p:nvPr/>
        </p:nvSpPr>
        <p:spPr>
          <a:xfrm>
            <a:off x="311700" y="1307125"/>
            <a:ext cx="1629300" cy="707400"/>
          </a:xfrm>
          <a:prstGeom prst="roundRect">
            <a:avLst>
              <a:gd fmla="val 38632" name="adj"/>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Lora"/>
                <a:ea typeface="Lora"/>
                <a:cs typeface="Lora"/>
                <a:sym typeface="Lora"/>
              </a:rPr>
              <a:t>What went well</a:t>
            </a:r>
            <a:endParaRPr sz="1600">
              <a:latin typeface="Lora"/>
              <a:ea typeface="Lora"/>
              <a:cs typeface="Lora"/>
              <a:sym typeface="Lora"/>
            </a:endParaRPr>
          </a:p>
        </p:txBody>
      </p:sp>
      <p:sp>
        <p:nvSpPr>
          <p:cNvPr id="448" name="Google Shape;448;p58"/>
          <p:cNvSpPr/>
          <p:nvPr/>
        </p:nvSpPr>
        <p:spPr>
          <a:xfrm>
            <a:off x="341700" y="2564050"/>
            <a:ext cx="1569300" cy="707400"/>
          </a:xfrm>
          <a:prstGeom prst="roundRect">
            <a:avLst>
              <a:gd fmla="val 38632" name="adj"/>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Lora"/>
                <a:ea typeface="Lora"/>
                <a:cs typeface="Lora"/>
                <a:sym typeface="Lora"/>
              </a:rPr>
              <a:t>What can be improved</a:t>
            </a:r>
            <a:endParaRPr sz="1600">
              <a:latin typeface="Lora"/>
              <a:ea typeface="Lora"/>
              <a:cs typeface="Lora"/>
              <a:sym typeface="Lora"/>
            </a:endParaRPr>
          </a:p>
        </p:txBody>
      </p:sp>
      <p:sp>
        <p:nvSpPr>
          <p:cNvPr id="449" name="Google Shape;449;p58"/>
          <p:cNvSpPr/>
          <p:nvPr/>
        </p:nvSpPr>
        <p:spPr>
          <a:xfrm>
            <a:off x="356700" y="3780175"/>
            <a:ext cx="1539300" cy="707400"/>
          </a:xfrm>
          <a:prstGeom prst="roundRect">
            <a:avLst>
              <a:gd fmla="val 38632" name="adj"/>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Lora"/>
                <a:ea typeface="Lora"/>
                <a:cs typeface="Lora"/>
                <a:sym typeface="Lora"/>
              </a:rPr>
              <a:t>Action items</a:t>
            </a:r>
            <a:endParaRPr sz="1600">
              <a:latin typeface="Lora"/>
              <a:ea typeface="Lora"/>
              <a:cs typeface="Lora"/>
              <a:sym typeface="Lor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9"/>
          <p:cNvSpPr txBox="1"/>
          <p:nvPr>
            <p:ph type="title"/>
          </p:nvPr>
        </p:nvSpPr>
        <p:spPr>
          <a:xfrm>
            <a:off x="311700" y="5589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Scope</a:t>
            </a:r>
            <a:endParaRPr/>
          </a:p>
        </p:txBody>
      </p:sp>
      <p:sp>
        <p:nvSpPr>
          <p:cNvPr id="455" name="Google Shape;455;p59"/>
          <p:cNvSpPr txBox="1"/>
          <p:nvPr>
            <p:ph idx="1" type="body"/>
          </p:nvPr>
        </p:nvSpPr>
        <p:spPr>
          <a:xfrm>
            <a:off x="311700" y="1266325"/>
            <a:ext cx="8520600" cy="36891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sz="1400">
                <a:solidFill>
                  <a:srgbClr val="000000"/>
                </a:solidFill>
                <a:latin typeface="Lora"/>
                <a:ea typeface="Lora"/>
                <a:cs typeface="Lora"/>
                <a:sym typeface="Lora"/>
              </a:rPr>
              <a:t>In the future, we can add new features that allow users to create user stories and create subtasks. </a:t>
            </a:r>
            <a:endParaRPr sz="1400">
              <a:solidFill>
                <a:srgbClr val="000000"/>
              </a:solidFill>
              <a:latin typeface="Lora"/>
              <a:ea typeface="Lora"/>
              <a:cs typeface="Lora"/>
              <a:sym typeface="Lora"/>
            </a:endParaRPr>
          </a:p>
          <a:p>
            <a:pPr indent="0" lvl="0" marL="457200" rtl="0" algn="l">
              <a:spcBef>
                <a:spcPts val="1200"/>
              </a:spcBef>
              <a:spcAft>
                <a:spcPts val="0"/>
              </a:spcAft>
              <a:buNone/>
            </a:pPr>
            <a:r>
              <a:rPr lang="en" sz="1400">
                <a:solidFill>
                  <a:srgbClr val="000000"/>
                </a:solidFill>
                <a:latin typeface="Lora"/>
                <a:ea typeface="Lora"/>
                <a:cs typeface="Lora"/>
                <a:sym typeface="Lora"/>
              </a:rPr>
              <a:t>Giving users more control over the project, assigning any particular task to someone, giving some users access to modify the project and its settings, etc. </a:t>
            </a:r>
            <a:endParaRPr sz="1400">
              <a:solidFill>
                <a:srgbClr val="000000"/>
              </a:solidFill>
              <a:latin typeface="Lora"/>
              <a:ea typeface="Lora"/>
              <a:cs typeface="Lora"/>
              <a:sym typeface="Lora"/>
            </a:endParaRPr>
          </a:p>
          <a:p>
            <a:pPr indent="0" lvl="0" marL="457200" rtl="0" algn="l">
              <a:spcBef>
                <a:spcPts val="1200"/>
              </a:spcBef>
              <a:spcAft>
                <a:spcPts val="0"/>
              </a:spcAft>
              <a:buNone/>
            </a:pPr>
            <a:r>
              <a:rPr lang="en" sz="1400">
                <a:solidFill>
                  <a:srgbClr val="000000"/>
                </a:solidFill>
                <a:latin typeface="Lora"/>
                <a:ea typeface="Lora"/>
                <a:cs typeface="Lora"/>
                <a:sym typeface="Lora"/>
              </a:rPr>
              <a:t>A s</a:t>
            </a:r>
            <a:r>
              <a:rPr lang="en" sz="1400">
                <a:solidFill>
                  <a:srgbClr val="000000"/>
                </a:solidFill>
                <a:latin typeface="Lora"/>
                <a:ea typeface="Lora"/>
                <a:cs typeface="Lora"/>
                <a:sym typeface="Lora"/>
              </a:rPr>
              <a:t>eparate</a:t>
            </a:r>
            <a:r>
              <a:rPr lang="en" sz="1400">
                <a:solidFill>
                  <a:srgbClr val="000000"/>
                </a:solidFill>
                <a:latin typeface="Lora"/>
                <a:ea typeface="Lora"/>
                <a:cs typeface="Lora"/>
                <a:sym typeface="Lora"/>
              </a:rPr>
              <a:t> page to show</a:t>
            </a:r>
            <a:r>
              <a:rPr lang="en" sz="1400">
                <a:solidFill>
                  <a:srgbClr val="000000"/>
                </a:solidFill>
                <a:latin typeface="Lora"/>
                <a:ea typeface="Lora"/>
                <a:cs typeface="Lora"/>
                <a:sym typeface="Lora"/>
              </a:rPr>
              <a:t> </a:t>
            </a:r>
            <a:r>
              <a:rPr lang="en" sz="1400">
                <a:solidFill>
                  <a:srgbClr val="000000"/>
                </a:solidFill>
                <a:latin typeface="Lora"/>
                <a:ea typeface="Lora"/>
                <a:cs typeface="Lora"/>
                <a:sym typeface="Lora"/>
              </a:rPr>
              <a:t>recents working projects and project members. </a:t>
            </a:r>
            <a:endParaRPr sz="1400">
              <a:solidFill>
                <a:srgbClr val="000000"/>
              </a:solidFill>
              <a:latin typeface="Lora"/>
              <a:ea typeface="Lora"/>
              <a:cs typeface="Lora"/>
              <a:sym typeface="Lora"/>
            </a:endParaRPr>
          </a:p>
          <a:p>
            <a:pPr indent="0" lvl="0" marL="0" rtl="0" algn="l">
              <a:spcBef>
                <a:spcPts val="1200"/>
              </a:spcBef>
              <a:spcAft>
                <a:spcPts val="1200"/>
              </a:spcAft>
              <a:buNone/>
            </a:pPr>
            <a:r>
              <a:t/>
            </a:r>
            <a:endParaRPr sz="1400">
              <a:solidFill>
                <a:srgbClr val="000000"/>
              </a:solidFill>
              <a:latin typeface="Lora"/>
              <a:ea typeface="Lora"/>
              <a:cs typeface="Lora"/>
              <a:sym typeface="Lora"/>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6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Group Wiki </a:t>
            </a:r>
            <a:endParaRPr/>
          </a:p>
        </p:txBody>
      </p:sp>
      <p:sp>
        <p:nvSpPr>
          <p:cNvPr id="461" name="Google Shape;461;p60"/>
          <p:cNvSpPr txBox="1"/>
          <p:nvPr>
            <p:ph idx="1" type="body"/>
          </p:nvPr>
        </p:nvSpPr>
        <p:spPr>
          <a:xfrm>
            <a:off x="311700" y="1266325"/>
            <a:ext cx="8520600" cy="533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u="sng">
                <a:solidFill>
                  <a:srgbClr val="0000FF"/>
                </a:solidFill>
                <a:latin typeface="Lora"/>
                <a:ea typeface="Lora"/>
                <a:cs typeface="Lora"/>
                <a:sym typeface="Lora"/>
                <a:hlinkClick r:id="rId3">
                  <a:extLst>
                    <a:ext uri="{A12FA001-AC4F-418D-AE19-62706E023703}">
                      <ahyp:hlinkClr val="tx"/>
                    </a:ext>
                  </a:extLst>
                </a:hlinkClick>
              </a:rPr>
              <a:t>https://github.com/DV192/Stonecrusher/wiki</a:t>
            </a:r>
            <a:endParaRPr>
              <a:solidFill>
                <a:srgbClr val="0000FF"/>
              </a:solidFill>
              <a:latin typeface="Lora"/>
              <a:ea typeface="Lora"/>
              <a:cs typeface="Lora"/>
              <a:sym typeface="Lora"/>
            </a:endParaRPr>
          </a:p>
        </p:txBody>
      </p:sp>
      <p:pic>
        <p:nvPicPr>
          <p:cNvPr id="462" name="Google Shape;462;p60"/>
          <p:cNvPicPr preferRelativeResize="0"/>
          <p:nvPr/>
        </p:nvPicPr>
        <p:blipFill rotWithShape="1">
          <a:blip r:embed="rId4">
            <a:alphaModFix/>
          </a:blip>
          <a:srcRect b="0" l="14328" r="10849" t="0"/>
          <a:stretch/>
        </p:blipFill>
        <p:spPr>
          <a:xfrm>
            <a:off x="4618250" y="913225"/>
            <a:ext cx="4525752" cy="331704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1"/>
          <p:cNvSpPr txBox="1"/>
          <p:nvPr/>
        </p:nvSpPr>
        <p:spPr>
          <a:xfrm>
            <a:off x="1004150" y="1751764"/>
            <a:ext cx="7136700" cy="1022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5400">
                <a:solidFill>
                  <a:srgbClr val="EF6C00"/>
                </a:solidFill>
                <a:latin typeface="PT Sans Narrow"/>
                <a:ea typeface="PT Sans Narrow"/>
                <a:cs typeface="PT Sans Narrow"/>
                <a:sym typeface="PT Sans Narrow"/>
              </a:rPr>
              <a:t>Thank You</a:t>
            </a:r>
            <a:endParaRPr b="1" sz="5400">
              <a:solidFill>
                <a:srgbClr val="EF6C00"/>
              </a:solidFill>
              <a:latin typeface="PT Sans Narrow"/>
              <a:ea typeface="PT Sans Narrow"/>
              <a:cs typeface="PT Sans Narrow"/>
              <a:sym typeface="PT Sans Narrow"/>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Description</a:t>
            </a:r>
            <a:endParaRPr/>
          </a:p>
        </p:txBody>
      </p:sp>
      <p:sp>
        <p:nvSpPr>
          <p:cNvPr id="112" name="Google Shape;112;p18"/>
          <p:cNvSpPr txBox="1"/>
          <p:nvPr>
            <p:ph idx="1" type="body"/>
          </p:nvPr>
        </p:nvSpPr>
        <p:spPr>
          <a:xfrm>
            <a:off x="311700" y="1400525"/>
            <a:ext cx="8520600" cy="3420600"/>
          </a:xfrm>
          <a:prstGeom prst="rect">
            <a:avLst/>
          </a:prstGeom>
          <a:ln cap="flat" cmpd="sng" w="9525">
            <a:solidFill>
              <a:srgbClr val="FF9900"/>
            </a:solidFill>
            <a:prstDash val="solid"/>
            <a:round/>
            <a:headEnd len="sm" w="sm" type="none"/>
            <a:tailEnd len="sm" w="sm" type="none"/>
          </a:ln>
        </p:spPr>
        <p:txBody>
          <a:bodyPr anchorCtr="0" anchor="t" bIns="91425" lIns="91425" spcFirstLastPara="1" rIns="91425" wrap="square" tIns="91425">
            <a:normAutofit/>
          </a:bodyPr>
          <a:lstStyle/>
          <a:p>
            <a:pPr indent="0" lvl="0" marL="0" rtl="0" algn="just">
              <a:spcBef>
                <a:spcPts val="0"/>
              </a:spcBef>
              <a:spcAft>
                <a:spcPts val="0"/>
              </a:spcAft>
              <a:buNone/>
            </a:pPr>
            <a:r>
              <a:t/>
            </a:r>
            <a:endParaRPr sz="1400">
              <a:solidFill>
                <a:srgbClr val="24292F"/>
              </a:solidFill>
              <a:highlight>
                <a:srgbClr val="FFFFFF"/>
              </a:highlight>
              <a:latin typeface="Lora"/>
              <a:ea typeface="Lora"/>
              <a:cs typeface="Lora"/>
              <a:sym typeface="Lora"/>
            </a:endParaRPr>
          </a:p>
          <a:p>
            <a:pPr indent="0" lvl="0" marL="457200" rtl="0" algn="just">
              <a:spcBef>
                <a:spcPts val="1200"/>
              </a:spcBef>
              <a:spcAft>
                <a:spcPts val="0"/>
              </a:spcAft>
              <a:buNone/>
            </a:pPr>
            <a:r>
              <a:rPr lang="en" sz="1400">
                <a:solidFill>
                  <a:srgbClr val="24292F"/>
                </a:solidFill>
                <a:highlight>
                  <a:srgbClr val="FFFFFF"/>
                </a:highlight>
                <a:latin typeface="Lora"/>
                <a:ea typeface="Lora"/>
                <a:cs typeface="Lora"/>
                <a:sym typeface="Lora"/>
              </a:rPr>
              <a:t>We are designing an application called Easify. Easify is an application that helps you manage scrum-based projects easily and effectively.</a:t>
            </a:r>
            <a:endParaRPr sz="1400">
              <a:solidFill>
                <a:srgbClr val="24292F"/>
              </a:solidFill>
              <a:highlight>
                <a:srgbClr val="FFFFFF"/>
              </a:highlight>
              <a:latin typeface="Lora"/>
              <a:ea typeface="Lora"/>
              <a:cs typeface="Lora"/>
              <a:sym typeface="Lora"/>
            </a:endParaRPr>
          </a:p>
          <a:p>
            <a:pPr indent="0" lvl="0" marL="457200" rtl="0" algn="just">
              <a:spcBef>
                <a:spcPts val="1200"/>
              </a:spcBef>
              <a:spcAft>
                <a:spcPts val="0"/>
              </a:spcAft>
              <a:buNone/>
            </a:pPr>
            <a:r>
              <a:rPr lang="en" sz="1400">
                <a:solidFill>
                  <a:srgbClr val="24292F"/>
                </a:solidFill>
                <a:highlight>
                  <a:srgbClr val="FFFFFF"/>
                </a:highlight>
                <a:latin typeface="Lora"/>
                <a:ea typeface="Lora"/>
                <a:cs typeface="Lora"/>
                <a:sym typeface="Lora"/>
              </a:rPr>
              <a:t>To manage the project, Easify will provide Product Backlog management and Sprint Backlog management features. In addition, users can use Easify’s Share Images and Chat features to share each other work and thoughts.</a:t>
            </a:r>
            <a:endParaRPr sz="1400">
              <a:solidFill>
                <a:srgbClr val="24292F"/>
              </a:solidFill>
              <a:highlight>
                <a:srgbClr val="FFFFFF"/>
              </a:highlight>
              <a:latin typeface="Lora"/>
              <a:ea typeface="Lora"/>
              <a:cs typeface="Lora"/>
              <a:sym typeface="Lora"/>
            </a:endParaRPr>
          </a:p>
          <a:p>
            <a:pPr indent="0" lvl="0" marL="457200" rtl="0" algn="just">
              <a:spcBef>
                <a:spcPts val="1200"/>
              </a:spcBef>
              <a:spcAft>
                <a:spcPts val="1200"/>
              </a:spcAft>
              <a:buNone/>
            </a:pPr>
            <a:r>
              <a:rPr lang="en" sz="1400">
                <a:solidFill>
                  <a:srgbClr val="24292F"/>
                </a:solidFill>
                <a:highlight>
                  <a:srgbClr val="FFFFFF"/>
                </a:highlight>
                <a:latin typeface="Lora"/>
                <a:ea typeface="Lora"/>
                <a:cs typeface="Lora"/>
                <a:sym typeface="Lora"/>
              </a:rPr>
              <a:t>The Calendar</a:t>
            </a:r>
            <a:r>
              <a:rPr lang="en" sz="1400">
                <a:solidFill>
                  <a:srgbClr val="24292F"/>
                </a:solidFill>
                <a:highlight>
                  <a:schemeClr val="lt1"/>
                </a:highlight>
                <a:latin typeface="Lora"/>
                <a:ea typeface="Lora"/>
                <a:cs typeface="Lora"/>
                <a:sym typeface="Lora"/>
              </a:rPr>
              <a:t> </a:t>
            </a:r>
            <a:r>
              <a:rPr lang="en" sz="1400">
                <a:solidFill>
                  <a:srgbClr val="24292F"/>
                </a:solidFill>
                <a:highlight>
                  <a:srgbClr val="FFFFFF"/>
                </a:highlight>
                <a:latin typeface="Lora"/>
                <a:ea typeface="Lora"/>
                <a:cs typeface="Lora"/>
                <a:sym typeface="Lora"/>
              </a:rPr>
              <a:t>feature is there so that users can plan their work. </a:t>
            </a:r>
            <a:r>
              <a:rPr lang="en" sz="1400">
                <a:solidFill>
                  <a:srgbClr val="24292F"/>
                </a:solidFill>
                <a:highlight>
                  <a:schemeClr val="lt1"/>
                </a:highlight>
                <a:latin typeface="Lora"/>
                <a:ea typeface="Lora"/>
                <a:cs typeface="Lora"/>
                <a:sym typeface="Lora"/>
              </a:rPr>
              <a:t>Users can use the Activity Map feature to understand the project workflow and estimate the users’ workflow.</a:t>
            </a:r>
            <a:endParaRPr sz="1400">
              <a:solidFill>
                <a:srgbClr val="24292F"/>
              </a:solidFill>
              <a:highlight>
                <a:srgbClr val="FFFFFF"/>
              </a:highlight>
              <a:latin typeface="Lora"/>
              <a:ea typeface="Lora"/>
              <a:cs typeface="Lora"/>
              <a:sym typeface="Lora"/>
            </a:endParaRPr>
          </a:p>
        </p:txBody>
      </p:sp>
      <p:sp>
        <p:nvSpPr>
          <p:cNvPr id="113" name="Google Shape;113;p18"/>
          <p:cNvSpPr/>
          <p:nvPr/>
        </p:nvSpPr>
        <p:spPr>
          <a:xfrm>
            <a:off x="334625" y="1202225"/>
            <a:ext cx="2218500" cy="433800"/>
          </a:xfrm>
          <a:prstGeom prst="roundRect">
            <a:avLst>
              <a:gd fmla="val 50000" name="adj"/>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ora"/>
                <a:ea typeface="Lora"/>
                <a:cs typeface="Lora"/>
                <a:sym typeface="Lora"/>
              </a:rPr>
              <a:t>Easify Overview</a:t>
            </a:r>
            <a:endParaRPr>
              <a:latin typeface="Lora"/>
              <a:ea typeface="Lora"/>
              <a:cs typeface="Lora"/>
              <a:sym typeface="Lor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Personas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Persona - 1: </a:t>
            </a:r>
            <a:endParaRPr/>
          </a:p>
        </p:txBody>
      </p:sp>
      <p:sp>
        <p:nvSpPr>
          <p:cNvPr id="124" name="Google Shape;124;p20"/>
          <p:cNvSpPr txBox="1"/>
          <p:nvPr>
            <p:ph idx="1" type="body"/>
          </p:nvPr>
        </p:nvSpPr>
        <p:spPr>
          <a:xfrm>
            <a:off x="4114800" y="1266325"/>
            <a:ext cx="4114800" cy="3302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200">
                <a:solidFill>
                  <a:srgbClr val="000000"/>
                </a:solidFill>
                <a:latin typeface="Lora"/>
                <a:ea typeface="Lora"/>
                <a:cs typeface="Lora"/>
                <a:sym typeface="Lora"/>
              </a:rPr>
              <a:t>Name: John</a:t>
            </a:r>
            <a:endParaRPr sz="1200">
              <a:solidFill>
                <a:srgbClr val="000000"/>
              </a:solidFill>
              <a:latin typeface="Lora"/>
              <a:ea typeface="Lora"/>
              <a:cs typeface="Lora"/>
              <a:sym typeface="Lora"/>
            </a:endParaRPr>
          </a:p>
          <a:p>
            <a:pPr indent="0" lvl="0" marL="0" rtl="0" algn="l">
              <a:lnSpc>
                <a:spcPct val="100000"/>
              </a:lnSpc>
              <a:spcBef>
                <a:spcPts val="0"/>
              </a:spcBef>
              <a:spcAft>
                <a:spcPts val="0"/>
              </a:spcAft>
              <a:buNone/>
            </a:pPr>
            <a:r>
              <a:rPr lang="en" sz="1200">
                <a:solidFill>
                  <a:srgbClr val="000000"/>
                </a:solidFill>
                <a:latin typeface="Lora"/>
                <a:ea typeface="Lora"/>
                <a:cs typeface="Lora"/>
                <a:sym typeface="Lora"/>
              </a:rPr>
              <a:t>Age: 45</a:t>
            </a:r>
            <a:endParaRPr sz="1200">
              <a:solidFill>
                <a:srgbClr val="000000"/>
              </a:solidFill>
              <a:latin typeface="Lora"/>
              <a:ea typeface="Lora"/>
              <a:cs typeface="Lora"/>
              <a:sym typeface="Lora"/>
            </a:endParaRPr>
          </a:p>
          <a:p>
            <a:pPr indent="0" lvl="0" marL="0" rtl="0" algn="l">
              <a:lnSpc>
                <a:spcPct val="100000"/>
              </a:lnSpc>
              <a:spcBef>
                <a:spcPts val="0"/>
              </a:spcBef>
              <a:spcAft>
                <a:spcPts val="0"/>
              </a:spcAft>
              <a:buNone/>
            </a:pPr>
            <a:r>
              <a:rPr lang="en" sz="1200">
                <a:solidFill>
                  <a:srgbClr val="000000"/>
                </a:solidFill>
                <a:latin typeface="Lora"/>
                <a:ea typeface="Lora"/>
                <a:cs typeface="Lora"/>
                <a:sym typeface="Lora"/>
              </a:rPr>
              <a:t>Post: Product Owner</a:t>
            </a:r>
            <a:endParaRPr sz="1200">
              <a:solidFill>
                <a:srgbClr val="000000"/>
              </a:solidFill>
              <a:latin typeface="Lora"/>
              <a:ea typeface="Lora"/>
              <a:cs typeface="Lora"/>
              <a:sym typeface="Lora"/>
            </a:endParaRPr>
          </a:p>
          <a:p>
            <a:pPr indent="0" lvl="0" marL="0" rtl="0" algn="l">
              <a:lnSpc>
                <a:spcPct val="100000"/>
              </a:lnSpc>
              <a:spcBef>
                <a:spcPts val="0"/>
              </a:spcBef>
              <a:spcAft>
                <a:spcPts val="0"/>
              </a:spcAft>
              <a:buNone/>
            </a:pPr>
            <a:r>
              <a:t/>
            </a:r>
            <a:endParaRPr sz="1200">
              <a:solidFill>
                <a:srgbClr val="000000"/>
              </a:solidFill>
              <a:latin typeface="Lora"/>
              <a:ea typeface="Lora"/>
              <a:cs typeface="Lora"/>
              <a:sym typeface="Lora"/>
            </a:endParaRPr>
          </a:p>
          <a:p>
            <a:pPr indent="0" lvl="0" marL="0" rtl="0" algn="just">
              <a:lnSpc>
                <a:spcPct val="100000"/>
              </a:lnSpc>
              <a:spcBef>
                <a:spcPts val="0"/>
              </a:spcBef>
              <a:spcAft>
                <a:spcPts val="0"/>
              </a:spcAft>
              <a:buNone/>
            </a:pPr>
            <a:r>
              <a:rPr lang="en" sz="1200">
                <a:solidFill>
                  <a:srgbClr val="000000"/>
                </a:solidFill>
                <a:latin typeface="Lora"/>
                <a:ea typeface="Lora"/>
                <a:cs typeface="Lora"/>
                <a:sym typeface="Lora"/>
              </a:rPr>
              <a:t>Currently, John is working from home as the owner of the product developed by the team. He is 45 years old and he has a family. It is his duty to ask the scrum master about the progress of the product. It is his responsibility to maintain the system and to determine if the product design will be completed on time. Easify gives him the ability to see the progress and track the work of his team. He can offer suggestions right away through this tool.</a:t>
            </a:r>
            <a:endParaRPr sz="1200">
              <a:latin typeface="Lora"/>
              <a:ea typeface="Lora"/>
              <a:cs typeface="Lora"/>
              <a:sym typeface="Lora"/>
            </a:endParaRPr>
          </a:p>
        </p:txBody>
      </p:sp>
      <p:pic>
        <p:nvPicPr>
          <p:cNvPr id="125" name="Google Shape;125;p20"/>
          <p:cNvPicPr preferRelativeResize="0"/>
          <p:nvPr/>
        </p:nvPicPr>
        <p:blipFill rotWithShape="1">
          <a:blip r:embed="rId3">
            <a:alphaModFix/>
          </a:blip>
          <a:srcRect b="0" l="0" r="27881" t="0"/>
          <a:stretch/>
        </p:blipFill>
        <p:spPr>
          <a:xfrm>
            <a:off x="311700" y="1301750"/>
            <a:ext cx="3432026" cy="3172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Persona-2:</a:t>
            </a:r>
            <a:endParaRPr/>
          </a:p>
        </p:txBody>
      </p:sp>
      <p:sp>
        <p:nvSpPr>
          <p:cNvPr id="131" name="Google Shape;131;p21"/>
          <p:cNvSpPr txBox="1"/>
          <p:nvPr>
            <p:ph idx="1" type="body"/>
          </p:nvPr>
        </p:nvSpPr>
        <p:spPr>
          <a:xfrm>
            <a:off x="4114800" y="1266325"/>
            <a:ext cx="4114800" cy="32988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200">
                <a:solidFill>
                  <a:srgbClr val="000000"/>
                </a:solidFill>
                <a:latin typeface="Lora"/>
                <a:ea typeface="Lora"/>
                <a:cs typeface="Lora"/>
                <a:sym typeface="Lora"/>
              </a:rPr>
              <a:t>Name: David</a:t>
            </a:r>
            <a:endParaRPr sz="1200">
              <a:solidFill>
                <a:srgbClr val="000000"/>
              </a:solidFill>
              <a:latin typeface="Lora"/>
              <a:ea typeface="Lora"/>
              <a:cs typeface="Lora"/>
              <a:sym typeface="Lora"/>
            </a:endParaRPr>
          </a:p>
          <a:p>
            <a:pPr indent="0" lvl="0" marL="0" rtl="0" algn="l">
              <a:lnSpc>
                <a:spcPct val="100000"/>
              </a:lnSpc>
              <a:spcBef>
                <a:spcPts val="0"/>
              </a:spcBef>
              <a:spcAft>
                <a:spcPts val="0"/>
              </a:spcAft>
              <a:buNone/>
            </a:pPr>
            <a:r>
              <a:rPr lang="en" sz="1200">
                <a:solidFill>
                  <a:srgbClr val="000000"/>
                </a:solidFill>
                <a:latin typeface="Lora"/>
                <a:ea typeface="Lora"/>
                <a:cs typeface="Lora"/>
                <a:sym typeface="Lora"/>
              </a:rPr>
              <a:t>Age: 35</a:t>
            </a:r>
            <a:endParaRPr sz="1200">
              <a:solidFill>
                <a:srgbClr val="000000"/>
              </a:solidFill>
              <a:latin typeface="Lora"/>
              <a:ea typeface="Lora"/>
              <a:cs typeface="Lora"/>
              <a:sym typeface="Lora"/>
            </a:endParaRPr>
          </a:p>
          <a:p>
            <a:pPr indent="0" lvl="0" marL="0" rtl="0" algn="l">
              <a:lnSpc>
                <a:spcPct val="100000"/>
              </a:lnSpc>
              <a:spcBef>
                <a:spcPts val="0"/>
              </a:spcBef>
              <a:spcAft>
                <a:spcPts val="0"/>
              </a:spcAft>
              <a:buNone/>
            </a:pPr>
            <a:r>
              <a:rPr lang="en" sz="1200">
                <a:solidFill>
                  <a:srgbClr val="000000"/>
                </a:solidFill>
                <a:latin typeface="Lora"/>
                <a:ea typeface="Lora"/>
                <a:cs typeface="Lora"/>
                <a:sym typeface="Lora"/>
              </a:rPr>
              <a:t>Post: Scrum Master</a:t>
            </a:r>
            <a:endParaRPr sz="1200">
              <a:solidFill>
                <a:srgbClr val="000000"/>
              </a:solidFill>
              <a:latin typeface="Lora"/>
              <a:ea typeface="Lora"/>
              <a:cs typeface="Lora"/>
              <a:sym typeface="Lora"/>
            </a:endParaRPr>
          </a:p>
          <a:p>
            <a:pPr indent="0" lvl="0" marL="0" rtl="0" algn="l">
              <a:lnSpc>
                <a:spcPct val="100000"/>
              </a:lnSpc>
              <a:spcBef>
                <a:spcPts val="0"/>
              </a:spcBef>
              <a:spcAft>
                <a:spcPts val="0"/>
              </a:spcAft>
              <a:buNone/>
            </a:pPr>
            <a:r>
              <a:t/>
            </a:r>
            <a:endParaRPr sz="1200">
              <a:solidFill>
                <a:srgbClr val="000000"/>
              </a:solidFill>
              <a:latin typeface="Lora"/>
              <a:ea typeface="Lora"/>
              <a:cs typeface="Lora"/>
              <a:sym typeface="Lora"/>
            </a:endParaRPr>
          </a:p>
          <a:p>
            <a:pPr indent="0" lvl="0" marL="0" rtl="0" algn="just">
              <a:lnSpc>
                <a:spcPct val="100000"/>
              </a:lnSpc>
              <a:spcBef>
                <a:spcPts val="0"/>
              </a:spcBef>
              <a:spcAft>
                <a:spcPts val="0"/>
              </a:spcAft>
              <a:buNone/>
            </a:pPr>
            <a:r>
              <a:rPr lang="en" sz="1200">
                <a:solidFill>
                  <a:srgbClr val="000000"/>
                </a:solidFill>
                <a:latin typeface="Lora"/>
                <a:ea typeface="Lora"/>
                <a:cs typeface="Lora"/>
                <a:sym typeface="Lora"/>
              </a:rPr>
              <a:t>David manages a team of five people. The team isn't located in one city, so offline meetings are impossible. With Easify, he can view the progress of tasks and see the daily or weekly report. Additionally, he can prioritize the task so it can be worked on by the development team.</a:t>
            </a:r>
            <a:endParaRPr sz="1200">
              <a:latin typeface="Lora"/>
              <a:ea typeface="Lora"/>
              <a:cs typeface="Lora"/>
              <a:sym typeface="Lora"/>
            </a:endParaRPr>
          </a:p>
        </p:txBody>
      </p:sp>
      <p:pic>
        <p:nvPicPr>
          <p:cNvPr id="132" name="Google Shape;132;p21"/>
          <p:cNvPicPr preferRelativeResize="0"/>
          <p:nvPr/>
        </p:nvPicPr>
        <p:blipFill rotWithShape="1">
          <a:blip r:embed="rId3">
            <a:alphaModFix/>
          </a:blip>
          <a:srcRect b="0" l="31219" r="0" t="0"/>
          <a:stretch/>
        </p:blipFill>
        <p:spPr>
          <a:xfrm>
            <a:off x="311700" y="1305500"/>
            <a:ext cx="3496825" cy="3379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Persona-3</a:t>
            </a:r>
            <a:endParaRPr/>
          </a:p>
        </p:txBody>
      </p:sp>
      <p:sp>
        <p:nvSpPr>
          <p:cNvPr id="138" name="Google Shape;138;p22"/>
          <p:cNvSpPr txBox="1"/>
          <p:nvPr>
            <p:ph idx="1" type="body"/>
          </p:nvPr>
        </p:nvSpPr>
        <p:spPr>
          <a:xfrm>
            <a:off x="4114800" y="1382025"/>
            <a:ext cx="4114800" cy="3302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200">
                <a:solidFill>
                  <a:srgbClr val="000000"/>
                </a:solidFill>
                <a:latin typeface="Lora"/>
                <a:ea typeface="Lora"/>
                <a:cs typeface="Lora"/>
                <a:sym typeface="Lora"/>
              </a:rPr>
              <a:t>Name: Olivia</a:t>
            </a:r>
            <a:endParaRPr sz="1200">
              <a:solidFill>
                <a:srgbClr val="000000"/>
              </a:solidFill>
              <a:latin typeface="Lora"/>
              <a:ea typeface="Lora"/>
              <a:cs typeface="Lora"/>
              <a:sym typeface="Lora"/>
            </a:endParaRPr>
          </a:p>
          <a:p>
            <a:pPr indent="0" lvl="0" marL="0" rtl="0" algn="l">
              <a:lnSpc>
                <a:spcPct val="100000"/>
              </a:lnSpc>
              <a:spcBef>
                <a:spcPts val="0"/>
              </a:spcBef>
              <a:spcAft>
                <a:spcPts val="0"/>
              </a:spcAft>
              <a:buNone/>
            </a:pPr>
            <a:r>
              <a:rPr lang="en" sz="1200">
                <a:solidFill>
                  <a:srgbClr val="000000"/>
                </a:solidFill>
                <a:latin typeface="Lora"/>
                <a:ea typeface="Lora"/>
                <a:cs typeface="Lora"/>
                <a:sym typeface="Lora"/>
              </a:rPr>
              <a:t>Age: 29</a:t>
            </a:r>
            <a:endParaRPr sz="1200">
              <a:solidFill>
                <a:srgbClr val="000000"/>
              </a:solidFill>
              <a:latin typeface="Lora"/>
              <a:ea typeface="Lora"/>
              <a:cs typeface="Lora"/>
              <a:sym typeface="Lora"/>
            </a:endParaRPr>
          </a:p>
          <a:p>
            <a:pPr indent="0" lvl="0" marL="0" rtl="0" algn="l">
              <a:lnSpc>
                <a:spcPct val="100000"/>
              </a:lnSpc>
              <a:spcBef>
                <a:spcPts val="0"/>
              </a:spcBef>
              <a:spcAft>
                <a:spcPts val="0"/>
              </a:spcAft>
              <a:buNone/>
            </a:pPr>
            <a:r>
              <a:rPr lang="en" sz="1200">
                <a:solidFill>
                  <a:srgbClr val="000000"/>
                </a:solidFill>
                <a:latin typeface="Lora"/>
                <a:ea typeface="Lora"/>
                <a:cs typeface="Lora"/>
                <a:sym typeface="Lora"/>
              </a:rPr>
              <a:t>Post: Developer</a:t>
            </a:r>
            <a:endParaRPr sz="1200">
              <a:solidFill>
                <a:srgbClr val="000000"/>
              </a:solidFill>
              <a:latin typeface="Lora"/>
              <a:ea typeface="Lora"/>
              <a:cs typeface="Lora"/>
              <a:sym typeface="Lora"/>
            </a:endParaRPr>
          </a:p>
          <a:p>
            <a:pPr indent="0" lvl="0" marL="0" rtl="0" algn="l">
              <a:lnSpc>
                <a:spcPct val="100000"/>
              </a:lnSpc>
              <a:spcBef>
                <a:spcPts val="0"/>
              </a:spcBef>
              <a:spcAft>
                <a:spcPts val="0"/>
              </a:spcAft>
              <a:buNone/>
            </a:pPr>
            <a:r>
              <a:t/>
            </a:r>
            <a:endParaRPr sz="1200">
              <a:solidFill>
                <a:srgbClr val="000000"/>
              </a:solidFill>
              <a:latin typeface="Lora"/>
              <a:ea typeface="Lora"/>
              <a:cs typeface="Lora"/>
              <a:sym typeface="Lora"/>
            </a:endParaRPr>
          </a:p>
          <a:p>
            <a:pPr indent="0" lvl="0" marL="0" rtl="0" algn="just">
              <a:lnSpc>
                <a:spcPct val="100000"/>
              </a:lnSpc>
              <a:spcBef>
                <a:spcPts val="0"/>
              </a:spcBef>
              <a:spcAft>
                <a:spcPts val="0"/>
              </a:spcAft>
              <a:buNone/>
            </a:pPr>
            <a:r>
              <a:rPr lang="en" sz="1200">
                <a:solidFill>
                  <a:srgbClr val="000000"/>
                </a:solidFill>
                <a:latin typeface="Lora"/>
                <a:ea typeface="Lora"/>
                <a:cs typeface="Lora"/>
                <a:sym typeface="Lora"/>
              </a:rPr>
              <a:t>Olivia is part of a team. She needs to develop a system and report daily to the scrum master. She wants to maintain unity and support within the team. Team members can ask for help from one another. Using Easify, users can share the resources instantly and they don't even have to wait. The app lets them chat and share all the work and discuss their problems. Through this app , they can test and can provide the feedback to programmer. </a:t>
            </a:r>
            <a:endParaRPr sz="1200">
              <a:solidFill>
                <a:srgbClr val="000000"/>
              </a:solidFill>
              <a:latin typeface="Lora"/>
              <a:ea typeface="Lora"/>
              <a:cs typeface="Lora"/>
              <a:sym typeface="Lora"/>
            </a:endParaRPr>
          </a:p>
          <a:p>
            <a:pPr indent="0" lvl="0" marL="0" rtl="0" algn="l">
              <a:spcBef>
                <a:spcPts val="0"/>
              </a:spcBef>
              <a:spcAft>
                <a:spcPts val="1200"/>
              </a:spcAft>
              <a:buNone/>
            </a:pPr>
            <a:r>
              <a:t/>
            </a:r>
            <a:endParaRPr sz="1200">
              <a:latin typeface="Lora"/>
              <a:ea typeface="Lora"/>
              <a:cs typeface="Lora"/>
              <a:sym typeface="Lora"/>
            </a:endParaRPr>
          </a:p>
        </p:txBody>
      </p:sp>
      <p:pic>
        <p:nvPicPr>
          <p:cNvPr id="139" name="Google Shape;139;p22"/>
          <p:cNvPicPr preferRelativeResize="0"/>
          <p:nvPr/>
        </p:nvPicPr>
        <p:blipFill rotWithShape="1">
          <a:blip r:embed="rId3">
            <a:alphaModFix/>
          </a:blip>
          <a:srcRect b="0" l="8733" r="12865" t="0"/>
          <a:stretch/>
        </p:blipFill>
        <p:spPr>
          <a:xfrm>
            <a:off x="311700" y="1301750"/>
            <a:ext cx="3599550" cy="3060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